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8" r:id="rId2"/>
    <p:sldId id="259" r:id="rId3"/>
    <p:sldId id="261" r:id="rId4"/>
    <p:sldId id="260" r:id="rId5"/>
    <p:sldId id="263" r:id="rId6"/>
    <p:sldId id="265" r:id="rId7"/>
    <p:sldId id="264" r:id="rId8"/>
    <p:sldId id="266" r:id="rId9"/>
    <p:sldId id="267" r:id="rId10"/>
    <p:sldId id="268" r:id="rId11"/>
    <p:sldId id="269" r:id="rId12"/>
    <p:sldId id="270" r:id="rId13"/>
    <p:sldId id="271" r:id="rId14"/>
    <p:sldId id="272" r:id="rId15"/>
    <p:sldId id="273" r:id="rId16"/>
    <p:sldId id="274" r:id="rId17"/>
    <p:sldId id="275" r:id="rId18"/>
  </p:sldIdLst>
  <p:sldSz cx="9144000" cy="6858000" type="screen4x3"/>
  <p:notesSz cx="6858000" cy="9144000"/>
  <p:embeddedFontLst>
    <p:embeddedFont>
      <p:font typeface="Calibri Light" panose="020F0302020204030204" pitchFamily="34" charset="0"/>
      <p:regular r:id="rId19"/>
      <p:italic r:id="rId20"/>
    </p:embeddedFont>
    <p:embeddedFont>
      <p:font typeface="Adobe Caslon Pro Bold" panose="0205070206050A020403" pitchFamily="18" charset="0"/>
      <p:bold r:id="rId21"/>
      <p:boldItalic r:id="rId22"/>
    </p:embeddedFont>
    <p:embeddedFont>
      <p:font typeface="Calibri" panose="020F050202020403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8300"/>
    <a:srgbClr val="FFCC00"/>
    <a:srgbClr val="645100"/>
    <a:srgbClr val="000000"/>
    <a:srgbClr val="9DC3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165" d="100"/>
          <a:sy n="165" d="100"/>
        </p:scale>
        <p:origin x="164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9A38F16-2717-4560-A441-E7E5F84F3BC4}"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D62C45-E3B5-4E73-989B-F5EBD256BE0D}" type="slidenum">
              <a:rPr lang="en-US" smtClean="0"/>
              <a:t>‹#›</a:t>
            </a:fld>
            <a:endParaRPr lang="en-US"/>
          </a:p>
        </p:txBody>
      </p:sp>
    </p:spTree>
    <p:extLst>
      <p:ext uri="{BB962C8B-B14F-4D97-AF65-F5344CB8AC3E}">
        <p14:creationId xmlns:p14="http://schemas.microsoft.com/office/powerpoint/2010/main" val="26936170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A38F16-2717-4560-A441-E7E5F84F3BC4}"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D62C45-E3B5-4E73-989B-F5EBD256BE0D}" type="slidenum">
              <a:rPr lang="en-US" smtClean="0"/>
              <a:t>‹#›</a:t>
            </a:fld>
            <a:endParaRPr lang="en-US"/>
          </a:p>
        </p:txBody>
      </p:sp>
    </p:spTree>
    <p:extLst>
      <p:ext uri="{BB962C8B-B14F-4D97-AF65-F5344CB8AC3E}">
        <p14:creationId xmlns:p14="http://schemas.microsoft.com/office/powerpoint/2010/main" val="8785688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A38F16-2717-4560-A441-E7E5F84F3BC4}"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D62C45-E3B5-4E73-989B-F5EBD256BE0D}" type="slidenum">
              <a:rPr lang="en-US" smtClean="0"/>
              <a:t>‹#›</a:t>
            </a:fld>
            <a:endParaRPr lang="en-US"/>
          </a:p>
        </p:txBody>
      </p:sp>
    </p:spTree>
    <p:extLst>
      <p:ext uri="{BB962C8B-B14F-4D97-AF65-F5344CB8AC3E}">
        <p14:creationId xmlns:p14="http://schemas.microsoft.com/office/powerpoint/2010/main" val="33660386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A38F16-2717-4560-A441-E7E5F84F3BC4}"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D62C45-E3B5-4E73-989B-F5EBD256BE0D}" type="slidenum">
              <a:rPr lang="en-US" smtClean="0"/>
              <a:t>‹#›</a:t>
            </a:fld>
            <a:endParaRPr lang="en-US"/>
          </a:p>
        </p:txBody>
      </p:sp>
    </p:spTree>
    <p:extLst>
      <p:ext uri="{BB962C8B-B14F-4D97-AF65-F5344CB8AC3E}">
        <p14:creationId xmlns:p14="http://schemas.microsoft.com/office/powerpoint/2010/main" val="7468474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A38F16-2717-4560-A441-E7E5F84F3BC4}"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D62C45-E3B5-4E73-989B-F5EBD256BE0D}" type="slidenum">
              <a:rPr lang="en-US" smtClean="0"/>
              <a:t>‹#›</a:t>
            </a:fld>
            <a:endParaRPr lang="en-US"/>
          </a:p>
        </p:txBody>
      </p:sp>
    </p:spTree>
    <p:extLst>
      <p:ext uri="{BB962C8B-B14F-4D97-AF65-F5344CB8AC3E}">
        <p14:creationId xmlns:p14="http://schemas.microsoft.com/office/powerpoint/2010/main" val="10012702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9A38F16-2717-4560-A441-E7E5F84F3BC4}" type="datetimeFigureOut">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D62C45-E3B5-4E73-989B-F5EBD256BE0D}" type="slidenum">
              <a:rPr lang="en-US" smtClean="0"/>
              <a:t>‹#›</a:t>
            </a:fld>
            <a:endParaRPr lang="en-US"/>
          </a:p>
        </p:txBody>
      </p:sp>
    </p:spTree>
    <p:extLst>
      <p:ext uri="{BB962C8B-B14F-4D97-AF65-F5344CB8AC3E}">
        <p14:creationId xmlns:p14="http://schemas.microsoft.com/office/powerpoint/2010/main" val="2597035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9A38F16-2717-4560-A441-E7E5F84F3BC4}" type="datetimeFigureOut">
              <a:rPr lang="en-US" smtClean="0"/>
              <a:t>3/18/2025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D62C45-E3B5-4E73-989B-F5EBD256BE0D}" type="slidenum">
              <a:rPr lang="en-US" smtClean="0"/>
              <a:t>‹#›</a:t>
            </a:fld>
            <a:endParaRPr lang="en-US"/>
          </a:p>
        </p:txBody>
      </p:sp>
    </p:spTree>
    <p:extLst>
      <p:ext uri="{BB962C8B-B14F-4D97-AF65-F5344CB8AC3E}">
        <p14:creationId xmlns:p14="http://schemas.microsoft.com/office/powerpoint/2010/main" val="25072174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9A38F16-2717-4560-A441-E7E5F84F3BC4}" type="datetimeFigureOut">
              <a:rPr lang="en-US" smtClean="0"/>
              <a:t>3/18/2025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D62C45-E3B5-4E73-989B-F5EBD256BE0D}" type="slidenum">
              <a:rPr lang="en-US" smtClean="0"/>
              <a:t>‹#›</a:t>
            </a:fld>
            <a:endParaRPr lang="en-US"/>
          </a:p>
        </p:txBody>
      </p:sp>
    </p:spTree>
    <p:extLst>
      <p:ext uri="{BB962C8B-B14F-4D97-AF65-F5344CB8AC3E}">
        <p14:creationId xmlns:p14="http://schemas.microsoft.com/office/powerpoint/2010/main" val="1571099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A38F16-2717-4560-A441-E7E5F84F3BC4}" type="datetimeFigureOut">
              <a:rPr lang="en-US" smtClean="0"/>
              <a:t>3/18/2025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D62C45-E3B5-4E73-989B-F5EBD256BE0D}" type="slidenum">
              <a:rPr lang="en-US" smtClean="0"/>
              <a:t>‹#›</a:t>
            </a:fld>
            <a:endParaRPr lang="en-US"/>
          </a:p>
        </p:txBody>
      </p:sp>
    </p:spTree>
    <p:extLst>
      <p:ext uri="{BB962C8B-B14F-4D97-AF65-F5344CB8AC3E}">
        <p14:creationId xmlns:p14="http://schemas.microsoft.com/office/powerpoint/2010/main" val="1286311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38F16-2717-4560-A441-E7E5F84F3BC4}" type="datetimeFigureOut">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D62C45-E3B5-4E73-989B-F5EBD256BE0D}" type="slidenum">
              <a:rPr lang="en-US" smtClean="0"/>
              <a:t>‹#›</a:t>
            </a:fld>
            <a:endParaRPr lang="en-US"/>
          </a:p>
        </p:txBody>
      </p:sp>
    </p:spTree>
    <p:extLst>
      <p:ext uri="{BB962C8B-B14F-4D97-AF65-F5344CB8AC3E}">
        <p14:creationId xmlns:p14="http://schemas.microsoft.com/office/powerpoint/2010/main" val="9175078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38F16-2717-4560-A441-E7E5F84F3BC4}" type="datetimeFigureOut">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D62C45-E3B5-4E73-989B-F5EBD256BE0D}" type="slidenum">
              <a:rPr lang="en-US" smtClean="0"/>
              <a:t>‹#›</a:t>
            </a:fld>
            <a:endParaRPr lang="en-US"/>
          </a:p>
        </p:txBody>
      </p:sp>
    </p:spTree>
    <p:extLst>
      <p:ext uri="{BB962C8B-B14F-4D97-AF65-F5344CB8AC3E}">
        <p14:creationId xmlns:p14="http://schemas.microsoft.com/office/powerpoint/2010/main" val="34801549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451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38F16-2717-4560-A441-E7E5F84F3BC4}" type="datetimeFigureOut">
              <a:rPr lang="en-US" smtClean="0"/>
              <a:t>3/18/2025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D62C45-E3B5-4E73-989B-F5EBD256BE0D}" type="slidenum">
              <a:rPr lang="en-US" smtClean="0"/>
              <a:t>‹#›</a:t>
            </a:fld>
            <a:endParaRPr lang="en-US"/>
          </a:p>
        </p:txBody>
      </p:sp>
    </p:spTree>
    <p:extLst>
      <p:ext uri="{BB962C8B-B14F-4D97-AF65-F5344CB8AC3E}">
        <p14:creationId xmlns:p14="http://schemas.microsoft.com/office/powerpoint/2010/main" val="2219305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62756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t="47880" b="41271"/>
          <a:stretch/>
        </p:blipFill>
        <p:spPr>
          <a:xfrm>
            <a:off x="-40511" y="100045"/>
            <a:ext cx="9242384" cy="729205"/>
          </a:xfrm>
          <a:prstGeom prst="rect">
            <a:avLst/>
          </a:prstGeom>
          <a:ln>
            <a:solidFill>
              <a:srgbClr val="A28300"/>
            </a:solidFill>
          </a:ln>
        </p:spPr>
      </p:pic>
      <p:sp>
        <p:nvSpPr>
          <p:cNvPr id="2" name="TextBox 1"/>
          <p:cNvSpPr txBox="1"/>
          <p:nvPr/>
        </p:nvSpPr>
        <p:spPr>
          <a:xfrm>
            <a:off x="0" y="213157"/>
            <a:ext cx="9144000" cy="646331"/>
          </a:xfrm>
          <a:prstGeom prst="rect">
            <a:avLst/>
          </a:prstGeom>
          <a:noFill/>
        </p:spPr>
        <p:txBody>
          <a:bodyPr wrap="square" rtlCol="0">
            <a:spAutoFit/>
          </a:bodyPr>
          <a:lstStyle/>
          <a:p>
            <a:pPr algn="ctr"/>
            <a:r>
              <a:rPr lang="en-US" sz="3600" dirty="0" smtClean="0">
                <a:solidFill>
                  <a:schemeClr val="bg1"/>
                </a:solidFill>
                <a:latin typeface="Adobe Caslon Pro Bold" panose="0205070206050A020403" pitchFamily="18" charset="0"/>
              </a:rPr>
              <a:t>“An example…” </a:t>
            </a:r>
            <a:r>
              <a:rPr lang="en-US" sz="2800" dirty="0" smtClean="0">
                <a:solidFill>
                  <a:schemeClr val="bg1"/>
                </a:solidFill>
                <a:latin typeface="Adobe Caslon Pro Bold" panose="0205070206050A020403" pitchFamily="18" charset="0"/>
              </a:rPr>
              <a:t>(1 Tim. 4:12)</a:t>
            </a:r>
            <a:endParaRPr lang="en-US" sz="2800" dirty="0">
              <a:solidFill>
                <a:schemeClr val="bg1"/>
              </a:solidFill>
              <a:latin typeface="Adobe Caslon Pro Bold" panose="0205070206050A020403" pitchFamily="18" charset="0"/>
            </a:endParaRPr>
          </a:p>
        </p:txBody>
      </p:sp>
      <p:sp>
        <p:nvSpPr>
          <p:cNvPr id="3" name="TextBox 2"/>
          <p:cNvSpPr txBox="1"/>
          <p:nvPr/>
        </p:nvSpPr>
        <p:spPr>
          <a:xfrm>
            <a:off x="8681" y="1022836"/>
            <a:ext cx="9144000" cy="3970318"/>
          </a:xfrm>
          <a:prstGeom prst="rect">
            <a:avLst/>
          </a:prstGeom>
          <a:noFill/>
          <a:effectLst>
            <a:glow rad="127000">
              <a:srgbClr val="000000"/>
            </a:glow>
          </a:effectLst>
        </p:spPr>
        <p:txBody>
          <a:bodyPr wrap="square" rtlCol="0">
            <a:spAutoFit/>
          </a:bodyPr>
          <a:lstStyle/>
          <a:p>
            <a:r>
              <a:rPr lang="en-US" sz="2800" dirty="0" smtClean="0">
                <a:solidFill>
                  <a:schemeClr val="bg1"/>
                </a:solidFill>
                <a:effectLst>
                  <a:glow rad="101600">
                    <a:schemeClr val="bg2">
                      <a:lumMod val="10000"/>
                      <a:alpha val="40000"/>
                    </a:schemeClr>
                  </a:glow>
                </a:effectLst>
                <a:latin typeface="Adobe Caslon Pro Bold" panose="0205070206050A020403" pitchFamily="18" charset="0"/>
              </a:rPr>
              <a:t>Matthew 5:16 “</a:t>
            </a:r>
            <a:r>
              <a:rPr lang="en-US" sz="2800" i="1" dirty="0" smtClean="0">
                <a:solidFill>
                  <a:schemeClr val="bg1"/>
                </a:solidFill>
                <a:effectLst>
                  <a:glow rad="101600">
                    <a:schemeClr val="bg2">
                      <a:lumMod val="10000"/>
                      <a:alpha val="40000"/>
                    </a:schemeClr>
                  </a:glow>
                </a:effectLst>
                <a:latin typeface="Adobe Caslon Pro Bold" panose="0205070206050A020403" pitchFamily="18" charset="0"/>
              </a:rPr>
              <a:t>let your light shine before men in such a way that they may see your good works, and glorify the Father who is in heaven”</a:t>
            </a:r>
          </a:p>
          <a:p>
            <a:endParaRPr lang="en-US" sz="2800" dirty="0">
              <a:solidFill>
                <a:schemeClr val="bg1"/>
              </a:solidFill>
              <a:effectLst>
                <a:glow rad="101600">
                  <a:schemeClr val="bg2">
                    <a:lumMod val="10000"/>
                    <a:alpha val="40000"/>
                  </a:schemeClr>
                </a:glow>
              </a:effectLst>
              <a:latin typeface="Adobe Caslon Pro Bold" panose="0205070206050A020403" pitchFamily="18" charset="0"/>
            </a:endParaRPr>
          </a:p>
          <a:p>
            <a:r>
              <a:rPr lang="en-US" sz="2800" dirty="0" smtClean="0">
                <a:solidFill>
                  <a:schemeClr val="bg1"/>
                </a:solidFill>
                <a:effectLst>
                  <a:glow rad="101600">
                    <a:schemeClr val="bg2">
                      <a:lumMod val="10000"/>
                      <a:alpha val="40000"/>
                    </a:schemeClr>
                  </a:glow>
                </a:effectLst>
                <a:latin typeface="Adobe Caslon Pro Bold" panose="0205070206050A020403" pitchFamily="18" charset="0"/>
              </a:rPr>
              <a:t>Speech – James 3:6-10, Col. 3:18-19</a:t>
            </a:r>
          </a:p>
          <a:p>
            <a:endParaRPr lang="en-US" sz="2800" i="1" dirty="0">
              <a:solidFill>
                <a:schemeClr val="bg1"/>
              </a:solidFill>
              <a:effectLst>
                <a:glow rad="101600">
                  <a:schemeClr val="bg2">
                    <a:lumMod val="10000"/>
                    <a:alpha val="40000"/>
                  </a:schemeClr>
                </a:glow>
              </a:effectLst>
              <a:latin typeface="Adobe Caslon Pro Bold" panose="0205070206050A020403" pitchFamily="18" charset="0"/>
            </a:endParaRPr>
          </a:p>
          <a:p>
            <a:r>
              <a:rPr lang="en-US" sz="2800" dirty="0" smtClean="0">
                <a:solidFill>
                  <a:schemeClr val="bg1"/>
                </a:solidFill>
                <a:effectLst>
                  <a:glow rad="101600">
                    <a:schemeClr val="bg2">
                      <a:lumMod val="10000"/>
                      <a:alpha val="40000"/>
                    </a:schemeClr>
                  </a:glow>
                </a:effectLst>
                <a:latin typeface="Adobe Caslon Pro Bold" panose="0205070206050A020403" pitchFamily="18" charset="0"/>
              </a:rPr>
              <a:t>Purity</a:t>
            </a:r>
          </a:p>
          <a:p>
            <a:endParaRPr lang="en-US" sz="2800" dirty="0">
              <a:solidFill>
                <a:schemeClr val="bg1"/>
              </a:solidFill>
              <a:effectLst>
                <a:glow rad="101600">
                  <a:schemeClr val="bg2">
                    <a:lumMod val="10000"/>
                    <a:alpha val="40000"/>
                  </a:schemeClr>
                </a:glow>
              </a:effectLst>
              <a:latin typeface="Adobe Caslon Pro Bold" panose="0205070206050A020403" pitchFamily="18" charset="0"/>
            </a:endParaRPr>
          </a:p>
          <a:p>
            <a:r>
              <a:rPr lang="en-US" sz="2800" dirty="0" smtClean="0">
                <a:solidFill>
                  <a:schemeClr val="bg1"/>
                </a:solidFill>
                <a:effectLst>
                  <a:glow rad="101600">
                    <a:schemeClr val="bg2">
                      <a:lumMod val="10000"/>
                      <a:alpha val="40000"/>
                    </a:schemeClr>
                  </a:glow>
                </a:effectLst>
                <a:latin typeface="Adobe Caslon Pro Bold" panose="0205070206050A020403" pitchFamily="18" charset="0"/>
              </a:rPr>
              <a:t>1 Tim. 5:22; 2 Tim. 2:19; 1 Pet.2:11; James 1:27</a:t>
            </a:r>
          </a:p>
        </p:txBody>
      </p:sp>
      <p:grpSp>
        <p:nvGrpSpPr>
          <p:cNvPr id="5" name="Group 4"/>
          <p:cNvGrpSpPr/>
          <p:nvPr/>
        </p:nvGrpSpPr>
        <p:grpSpPr>
          <a:xfrm>
            <a:off x="0" y="5741044"/>
            <a:ext cx="9144000" cy="1240566"/>
            <a:chOff x="0" y="3044142"/>
            <a:chExt cx="9144000" cy="1240566"/>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44389" b="38734"/>
            <a:stretch/>
          </p:blipFill>
          <p:spPr>
            <a:xfrm>
              <a:off x="0" y="3044142"/>
              <a:ext cx="9144000" cy="1134319"/>
            </a:xfrm>
            <a:prstGeom prst="rect">
              <a:avLst/>
            </a:prstGeom>
          </p:spPr>
        </p:pic>
        <p:sp>
          <p:nvSpPr>
            <p:cNvPr id="7" name="Rectangle 6"/>
            <p:cNvSpPr/>
            <p:nvPr/>
          </p:nvSpPr>
          <p:spPr>
            <a:xfrm>
              <a:off x="144684" y="3177252"/>
              <a:ext cx="8854632" cy="879676"/>
            </a:xfrm>
            <a:prstGeom prst="rect">
              <a:avLst/>
            </a:prstGeom>
            <a:noFill/>
            <a:ln>
              <a:solidFill>
                <a:srgbClr val="A28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3207490"/>
              <a:ext cx="9144000" cy="1077218"/>
            </a:xfrm>
            <a:prstGeom prst="rect">
              <a:avLst/>
            </a:prstGeom>
            <a:noFill/>
          </p:spPr>
          <p:txBody>
            <a:bodyPr wrap="square" rtlCol="0">
              <a:spAutoFit/>
            </a:bodyPr>
            <a:lstStyle/>
            <a:p>
              <a:pPr algn="ctr"/>
              <a:r>
                <a:rPr lang="en-US" sz="2400" dirty="0" smtClean="0">
                  <a:solidFill>
                    <a:srgbClr val="A28300"/>
                  </a:solidFill>
                  <a:latin typeface="Adobe Caslon Pro Bold" panose="0205070206050A020403" pitchFamily="18" charset="0"/>
                </a:rPr>
                <a:t>A Message From</a:t>
              </a:r>
            </a:p>
            <a:p>
              <a:pPr algn="ctr"/>
              <a:r>
                <a:rPr lang="en-US" sz="4000" dirty="0" smtClean="0">
                  <a:solidFill>
                    <a:srgbClr val="A28300"/>
                  </a:solidFill>
                  <a:latin typeface="Adobe Caslon Pro Bold" panose="0205070206050A020403" pitchFamily="18" charset="0"/>
                </a:rPr>
                <a:t>1</a:t>
              </a:r>
              <a:r>
                <a:rPr lang="en-US" sz="4000" baseline="30000" dirty="0" smtClean="0">
                  <a:solidFill>
                    <a:srgbClr val="A28300"/>
                  </a:solidFill>
                  <a:latin typeface="Adobe Caslon Pro Bold" panose="0205070206050A020403" pitchFamily="18" charset="0"/>
                </a:rPr>
                <a:t>st</a:t>
              </a:r>
              <a:r>
                <a:rPr lang="en-US" sz="4000" dirty="0" smtClean="0">
                  <a:solidFill>
                    <a:srgbClr val="A28300"/>
                  </a:solidFill>
                  <a:latin typeface="Adobe Caslon Pro Bold" panose="0205070206050A020403" pitchFamily="18" charset="0"/>
                </a:rPr>
                <a:t> TIMOTHY</a:t>
              </a:r>
              <a:endParaRPr lang="en-US" sz="4000" dirty="0">
                <a:solidFill>
                  <a:srgbClr val="A28300"/>
                </a:solidFill>
                <a:latin typeface="Adobe Caslon Pro Bold" panose="0205070206050A020403" pitchFamily="18" charset="0"/>
              </a:endParaRPr>
            </a:p>
          </p:txBody>
        </p:sp>
      </p:grpSp>
    </p:spTree>
    <p:extLst>
      <p:ext uri="{BB962C8B-B14F-4D97-AF65-F5344CB8AC3E}">
        <p14:creationId xmlns:p14="http://schemas.microsoft.com/office/powerpoint/2010/main" val="34292862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3579"/>
            <a:ext cx="9144000" cy="4524315"/>
          </a:xfrm>
          <a:prstGeom prst="rect">
            <a:avLst/>
          </a:prstGeom>
          <a:noFill/>
        </p:spPr>
        <p:txBody>
          <a:bodyPr wrap="square" rtlCol="0">
            <a:spAutoFit/>
          </a:bodyPr>
          <a:lstStyle/>
          <a:p>
            <a:pPr algn="ctr"/>
            <a:r>
              <a:rPr lang="en-US" sz="3600" dirty="0" smtClean="0">
                <a:solidFill>
                  <a:schemeClr val="bg1"/>
                </a:solidFill>
                <a:latin typeface="Adobe Caslon Pro Bold" panose="0205070206050A020403" pitchFamily="18" charset="0"/>
              </a:rPr>
              <a:t>“But those who want to get rich fall into temptation and a snare and many foolish and harmful desires which plunge men into ruin and destruction. For the love of money is a root of all sorts of evil, and some by longing for it have wandered away from the faith and pierced themselves with many griefs.”</a:t>
            </a:r>
          </a:p>
          <a:p>
            <a:pPr algn="ctr"/>
            <a:r>
              <a:rPr lang="en-US" sz="3600" dirty="0" smtClean="0">
                <a:solidFill>
                  <a:schemeClr val="bg1"/>
                </a:solidFill>
                <a:latin typeface="Adobe Caslon Pro Bold" panose="0205070206050A020403" pitchFamily="18" charset="0"/>
              </a:rPr>
              <a:t>(1 Timothy 6:9-16)</a:t>
            </a:r>
            <a:endParaRPr lang="en-US" sz="3600" dirty="0">
              <a:solidFill>
                <a:schemeClr val="bg1"/>
              </a:solidFill>
              <a:latin typeface="Adobe Caslon Pro Bold" panose="0205070206050A020403" pitchFamily="18" charset="0"/>
            </a:endParaRPr>
          </a:p>
        </p:txBody>
      </p:sp>
      <p:grpSp>
        <p:nvGrpSpPr>
          <p:cNvPr id="3" name="Group 2"/>
          <p:cNvGrpSpPr/>
          <p:nvPr/>
        </p:nvGrpSpPr>
        <p:grpSpPr>
          <a:xfrm>
            <a:off x="0" y="5741044"/>
            <a:ext cx="9144000" cy="1240566"/>
            <a:chOff x="0" y="3044142"/>
            <a:chExt cx="9144000" cy="1240566"/>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44389" b="38734"/>
            <a:stretch/>
          </p:blipFill>
          <p:spPr>
            <a:xfrm>
              <a:off x="0" y="3044142"/>
              <a:ext cx="9144000" cy="1134319"/>
            </a:xfrm>
            <a:prstGeom prst="rect">
              <a:avLst/>
            </a:prstGeom>
          </p:spPr>
        </p:pic>
        <p:sp>
          <p:nvSpPr>
            <p:cNvPr id="5" name="Rectangle 4"/>
            <p:cNvSpPr/>
            <p:nvPr/>
          </p:nvSpPr>
          <p:spPr>
            <a:xfrm>
              <a:off x="144684" y="3177252"/>
              <a:ext cx="8854632" cy="879676"/>
            </a:xfrm>
            <a:prstGeom prst="rect">
              <a:avLst/>
            </a:prstGeom>
            <a:noFill/>
            <a:ln>
              <a:solidFill>
                <a:srgbClr val="A28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3207490"/>
              <a:ext cx="9144000" cy="1077218"/>
            </a:xfrm>
            <a:prstGeom prst="rect">
              <a:avLst/>
            </a:prstGeom>
            <a:noFill/>
          </p:spPr>
          <p:txBody>
            <a:bodyPr wrap="square" rtlCol="0">
              <a:spAutoFit/>
            </a:bodyPr>
            <a:lstStyle/>
            <a:p>
              <a:pPr algn="ctr"/>
              <a:r>
                <a:rPr lang="en-US" sz="2400" dirty="0" smtClean="0">
                  <a:solidFill>
                    <a:srgbClr val="A28300"/>
                  </a:solidFill>
                  <a:latin typeface="Adobe Caslon Pro Bold" panose="0205070206050A020403" pitchFamily="18" charset="0"/>
                </a:rPr>
                <a:t>A Message From</a:t>
              </a:r>
            </a:p>
            <a:p>
              <a:pPr algn="ctr"/>
              <a:r>
                <a:rPr lang="en-US" sz="4000" dirty="0" smtClean="0">
                  <a:solidFill>
                    <a:srgbClr val="A28300"/>
                  </a:solidFill>
                  <a:latin typeface="Adobe Caslon Pro Bold" panose="0205070206050A020403" pitchFamily="18" charset="0"/>
                </a:rPr>
                <a:t>1</a:t>
              </a:r>
              <a:r>
                <a:rPr lang="en-US" sz="4000" baseline="30000" dirty="0" smtClean="0">
                  <a:solidFill>
                    <a:srgbClr val="A28300"/>
                  </a:solidFill>
                  <a:latin typeface="Adobe Caslon Pro Bold" panose="0205070206050A020403" pitchFamily="18" charset="0"/>
                </a:rPr>
                <a:t>st</a:t>
              </a:r>
              <a:r>
                <a:rPr lang="en-US" sz="4000" dirty="0" smtClean="0">
                  <a:solidFill>
                    <a:srgbClr val="A28300"/>
                  </a:solidFill>
                  <a:latin typeface="Adobe Caslon Pro Bold" panose="0205070206050A020403" pitchFamily="18" charset="0"/>
                </a:rPr>
                <a:t> TIMOTHY</a:t>
              </a:r>
              <a:endParaRPr lang="en-US" sz="4000" dirty="0">
                <a:solidFill>
                  <a:srgbClr val="A28300"/>
                </a:solidFill>
                <a:latin typeface="Adobe Caslon Pro Bold" panose="0205070206050A020403" pitchFamily="18" charset="0"/>
              </a:endParaRPr>
            </a:p>
          </p:txBody>
        </p:sp>
      </p:grpSp>
    </p:spTree>
    <p:extLst>
      <p:ext uri="{BB962C8B-B14F-4D97-AF65-F5344CB8AC3E}">
        <p14:creationId xmlns:p14="http://schemas.microsoft.com/office/powerpoint/2010/main" val="42331150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3579"/>
            <a:ext cx="9144000" cy="4524315"/>
          </a:xfrm>
          <a:prstGeom prst="rect">
            <a:avLst/>
          </a:prstGeom>
          <a:noFill/>
        </p:spPr>
        <p:txBody>
          <a:bodyPr wrap="square" rtlCol="0">
            <a:spAutoFit/>
          </a:bodyPr>
          <a:lstStyle/>
          <a:p>
            <a:pPr algn="ctr"/>
            <a:r>
              <a:rPr lang="en-US" sz="3600" dirty="0" smtClean="0">
                <a:solidFill>
                  <a:schemeClr val="bg1"/>
                </a:solidFill>
                <a:latin typeface="Adobe Caslon Pro Bold" panose="0205070206050A020403" pitchFamily="18" charset="0"/>
              </a:rPr>
              <a:t>“But flee from these things, you man of God, and pursue righteousness, godliness, faith, love, perseverance and gentleness. Fight the good fight of faith; take hold of the eternal life to which you were called, and you made the good confession in the presence of many witnesses.”</a:t>
            </a:r>
          </a:p>
          <a:p>
            <a:pPr algn="ctr"/>
            <a:r>
              <a:rPr lang="en-US" sz="3600" dirty="0" smtClean="0">
                <a:solidFill>
                  <a:schemeClr val="bg1"/>
                </a:solidFill>
                <a:latin typeface="Adobe Caslon Pro Bold" panose="0205070206050A020403" pitchFamily="18" charset="0"/>
              </a:rPr>
              <a:t>(1 Timothy 6:9-16)</a:t>
            </a:r>
            <a:endParaRPr lang="en-US" sz="3600" dirty="0">
              <a:solidFill>
                <a:schemeClr val="bg1"/>
              </a:solidFill>
              <a:latin typeface="Adobe Caslon Pro Bold" panose="0205070206050A020403" pitchFamily="18" charset="0"/>
            </a:endParaRPr>
          </a:p>
        </p:txBody>
      </p:sp>
      <p:grpSp>
        <p:nvGrpSpPr>
          <p:cNvPr id="3" name="Group 2"/>
          <p:cNvGrpSpPr/>
          <p:nvPr/>
        </p:nvGrpSpPr>
        <p:grpSpPr>
          <a:xfrm>
            <a:off x="0" y="5741044"/>
            <a:ext cx="9144000" cy="1240566"/>
            <a:chOff x="0" y="3044142"/>
            <a:chExt cx="9144000" cy="1240566"/>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44389" b="38734"/>
            <a:stretch/>
          </p:blipFill>
          <p:spPr>
            <a:xfrm>
              <a:off x="0" y="3044142"/>
              <a:ext cx="9144000" cy="1134319"/>
            </a:xfrm>
            <a:prstGeom prst="rect">
              <a:avLst/>
            </a:prstGeom>
          </p:spPr>
        </p:pic>
        <p:sp>
          <p:nvSpPr>
            <p:cNvPr id="5" name="Rectangle 4"/>
            <p:cNvSpPr/>
            <p:nvPr/>
          </p:nvSpPr>
          <p:spPr>
            <a:xfrm>
              <a:off x="144684" y="3177252"/>
              <a:ext cx="8854632" cy="879676"/>
            </a:xfrm>
            <a:prstGeom prst="rect">
              <a:avLst/>
            </a:prstGeom>
            <a:noFill/>
            <a:ln>
              <a:solidFill>
                <a:srgbClr val="A28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3207490"/>
              <a:ext cx="9144000" cy="1077218"/>
            </a:xfrm>
            <a:prstGeom prst="rect">
              <a:avLst/>
            </a:prstGeom>
            <a:noFill/>
          </p:spPr>
          <p:txBody>
            <a:bodyPr wrap="square" rtlCol="0">
              <a:spAutoFit/>
            </a:bodyPr>
            <a:lstStyle/>
            <a:p>
              <a:pPr algn="ctr"/>
              <a:r>
                <a:rPr lang="en-US" sz="2400" dirty="0" smtClean="0">
                  <a:solidFill>
                    <a:srgbClr val="A28300"/>
                  </a:solidFill>
                  <a:latin typeface="Adobe Caslon Pro Bold" panose="0205070206050A020403" pitchFamily="18" charset="0"/>
                </a:rPr>
                <a:t>A Message From</a:t>
              </a:r>
            </a:p>
            <a:p>
              <a:pPr algn="ctr"/>
              <a:r>
                <a:rPr lang="en-US" sz="4000" dirty="0" smtClean="0">
                  <a:solidFill>
                    <a:srgbClr val="A28300"/>
                  </a:solidFill>
                  <a:latin typeface="Adobe Caslon Pro Bold" panose="0205070206050A020403" pitchFamily="18" charset="0"/>
                </a:rPr>
                <a:t>1</a:t>
              </a:r>
              <a:r>
                <a:rPr lang="en-US" sz="4000" baseline="30000" dirty="0" smtClean="0">
                  <a:solidFill>
                    <a:srgbClr val="A28300"/>
                  </a:solidFill>
                  <a:latin typeface="Adobe Caslon Pro Bold" panose="0205070206050A020403" pitchFamily="18" charset="0"/>
                </a:rPr>
                <a:t>st</a:t>
              </a:r>
              <a:r>
                <a:rPr lang="en-US" sz="4000" dirty="0" smtClean="0">
                  <a:solidFill>
                    <a:srgbClr val="A28300"/>
                  </a:solidFill>
                  <a:latin typeface="Adobe Caslon Pro Bold" panose="0205070206050A020403" pitchFamily="18" charset="0"/>
                </a:rPr>
                <a:t> TIMOTHY</a:t>
              </a:r>
              <a:endParaRPr lang="en-US" sz="4000" dirty="0">
                <a:solidFill>
                  <a:srgbClr val="A28300"/>
                </a:solidFill>
                <a:latin typeface="Adobe Caslon Pro Bold" panose="0205070206050A020403" pitchFamily="18" charset="0"/>
              </a:endParaRPr>
            </a:p>
          </p:txBody>
        </p:sp>
      </p:grpSp>
    </p:spTree>
    <p:extLst>
      <p:ext uri="{BB962C8B-B14F-4D97-AF65-F5344CB8AC3E}">
        <p14:creationId xmlns:p14="http://schemas.microsoft.com/office/powerpoint/2010/main" val="34709096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3579"/>
            <a:ext cx="9144000" cy="3970318"/>
          </a:xfrm>
          <a:prstGeom prst="rect">
            <a:avLst/>
          </a:prstGeom>
          <a:noFill/>
        </p:spPr>
        <p:txBody>
          <a:bodyPr wrap="square" rtlCol="0">
            <a:spAutoFit/>
          </a:bodyPr>
          <a:lstStyle/>
          <a:p>
            <a:pPr algn="ctr"/>
            <a:r>
              <a:rPr lang="en-US" sz="3600" dirty="0" smtClean="0">
                <a:solidFill>
                  <a:schemeClr val="bg1"/>
                </a:solidFill>
                <a:latin typeface="Adobe Caslon Pro Bold" panose="0205070206050A020403" pitchFamily="18" charset="0"/>
              </a:rPr>
              <a:t>“I charge you in the presence of God, who gives life to all things, and of Christ Jesus, who testified the good confession before Pontius Pilate, that you keep the commandment without stain or reproach until the appearing of our Lord Jesus Christ,”</a:t>
            </a:r>
          </a:p>
          <a:p>
            <a:pPr algn="ctr"/>
            <a:r>
              <a:rPr lang="en-US" sz="3600" dirty="0" smtClean="0">
                <a:solidFill>
                  <a:schemeClr val="bg1"/>
                </a:solidFill>
                <a:latin typeface="Adobe Caslon Pro Bold" panose="0205070206050A020403" pitchFamily="18" charset="0"/>
              </a:rPr>
              <a:t>(1 Timothy 6:9-16)</a:t>
            </a:r>
            <a:endParaRPr lang="en-US" sz="3600" dirty="0">
              <a:solidFill>
                <a:schemeClr val="bg1"/>
              </a:solidFill>
              <a:latin typeface="Adobe Caslon Pro Bold" panose="0205070206050A020403" pitchFamily="18" charset="0"/>
            </a:endParaRPr>
          </a:p>
        </p:txBody>
      </p:sp>
      <p:grpSp>
        <p:nvGrpSpPr>
          <p:cNvPr id="3" name="Group 2"/>
          <p:cNvGrpSpPr/>
          <p:nvPr/>
        </p:nvGrpSpPr>
        <p:grpSpPr>
          <a:xfrm>
            <a:off x="0" y="5741044"/>
            <a:ext cx="9144000" cy="1240566"/>
            <a:chOff x="0" y="3044142"/>
            <a:chExt cx="9144000" cy="1240566"/>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44389" b="38734"/>
            <a:stretch/>
          </p:blipFill>
          <p:spPr>
            <a:xfrm>
              <a:off x="0" y="3044142"/>
              <a:ext cx="9144000" cy="1134319"/>
            </a:xfrm>
            <a:prstGeom prst="rect">
              <a:avLst/>
            </a:prstGeom>
          </p:spPr>
        </p:pic>
        <p:sp>
          <p:nvSpPr>
            <p:cNvPr id="5" name="Rectangle 4"/>
            <p:cNvSpPr/>
            <p:nvPr/>
          </p:nvSpPr>
          <p:spPr>
            <a:xfrm>
              <a:off x="144684" y="3177252"/>
              <a:ext cx="8854632" cy="879676"/>
            </a:xfrm>
            <a:prstGeom prst="rect">
              <a:avLst/>
            </a:prstGeom>
            <a:noFill/>
            <a:ln>
              <a:solidFill>
                <a:srgbClr val="A28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3207490"/>
              <a:ext cx="9144000" cy="1077218"/>
            </a:xfrm>
            <a:prstGeom prst="rect">
              <a:avLst/>
            </a:prstGeom>
            <a:noFill/>
          </p:spPr>
          <p:txBody>
            <a:bodyPr wrap="square" rtlCol="0">
              <a:spAutoFit/>
            </a:bodyPr>
            <a:lstStyle/>
            <a:p>
              <a:pPr algn="ctr"/>
              <a:r>
                <a:rPr lang="en-US" sz="2400" dirty="0" smtClean="0">
                  <a:solidFill>
                    <a:srgbClr val="A28300"/>
                  </a:solidFill>
                  <a:latin typeface="Adobe Caslon Pro Bold" panose="0205070206050A020403" pitchFamily="18" charset="0"/>
                </a:rPr>
                <a:t>A Message From</a:t>
              </a:r>
            </a:p>
            <a:p>
              <a:pPr algn="ctr"/>
              <a:r>
                <a:rPr lang="en-US" sz="4000" dirty="0" smtClean="0">
                  <a:solidFill>
                    <a:srgbClr val="A28300"/>
                  </a:solidFill>
                  <a:latin typeface="Adobe Caslon Pro Bold" panose="0205070206050A020403" pitchFamily="18" charset="0"/>
                </a:rPr>
                <a:t>1</a:t>
              </a:r>
              <a:r>
                <a:rPr lang="en-US" sz="4000" baseline="30000" dirty="0" smtClean="0">
                  <a:solidFill>
                    <a:srgbClr val="A28300"/>
                  </a:solidFill>
                  <a:latin typeface="Adobe Caslon Pro Bold" panose="0205070206050A020403" pitchFamily="18" charset="0"/>
                </a:rPr>
                <a:t>st</a:t>
              </a:r>
              <a:r>
                <a:rPr lang="en-US" sz="4000" dirty="0" smtClean="0">
                  <a:solidFill>
                    <a:srgbClr val="A28300"/>
                  </a:solidFill>
                  <a:latin typeface="Adobe Caslon Pro Bold" panose="0205070206050A020403" pitchFamily="18" charset="0"/>
                </a:rPr>
                <a:t> TIMOTHY</a:t>
              </a:r>
              <a:endParaRPr lang="en-US" sz="4000" dirty="0">
                <a:solidFill>
                  <a:srgbClr val="A28300"/>
                </a:solidFill>
                <a:latin typeface="Adobe Caslon Pro Bold" panose="0205070206050A020403" pitchFamily="18" charset="0"/>
              </a:endParaRPr>
            </a:p>
          </p:txBody>
        </p:sp>
      </p:grpSp>
    </p:spTree>
    <p:extLst>
      <p:ext uri="{BB962C8B-B14F-4D97-AF65-F5344CB8AC3E}">
        <p14:creationId xmlns:p14="http://schemas.microsoft.com/office/powerpoint/2010/main" val="13941372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3579"/>
            <a:ext cx="9144000" cy="4524315"/>
          </a:xfrm>
          <a:prstGeom prst="rect">
            <a:avLst/>
          </a:prstGeom>
          <a:noFill/>
        </p:spPr>
        <p:txBody>
          <a:bodyPr wrap="square" rtlCol="0">
            <a:spAutoFit/>
          </a:bodyPr>
          <a:lstStyle/>
          <a:p>
            <a:pPr algn="ctr"/>
            <a:r>
              <a:rPr lang="en-US" sz="3600" dirty="0" smtClean="0">
                <a:solidFill>
                  <a:schemeClr val="bg1"/>
                </a:solidFill>
                <a:latin typeface="Adobe Caslon Pro Bold" panose="0205070206050A020403" pitchFamily="18" charset="0"/>
              </a:rPr>
              <a:t>“which He will bring about at the proper time – He who is the blessed and only Sovereign, the King of kings and Lord of lords, who alone possess immortality and dwells in unapproachable light, whom no man has seen or can see. To Him be honor                                 and eternal dominion! Amen.”</a:t>
            </a:r>
          </a:p>
          <a:p>
            <a:pPr algn="ctr"/>
            <a:r>
              <a:rPr lang="en-US" sz="3600" dirty="0" smtClean="0">
                <a:solidFill>
                  <a:schemeClr val="bg1"/>
                </a:solidFill>
                <a:latin typeface="Adobe Caslon Pro Bold" panose="0205070206050A020403" pitchFamily="18" charset="0"/>
              </a:rPr>
              <a:t>(1 Timothy 6:9-16)</a:t>
            </a:r>
            <a:endParaRPr lang="en-US" sz="3600" dirty="0">
              <a:solidFill>
                <a:schemeClr val="bg1"/>
              </a:solidFill>
              <a:latin typeface="Adobe Caslon Pro Bold" panose="0205070206050A020403" pitchFamily="18" charset="0"/>
            </a:endParaRPr>
          </a:p>
        </p:txBody>
      </p:sp>
      <p:grpSp>
        <p:nvGrpSpPr>
          <p:cNvPr id="3" name="Group 2"/>
          <p:cNvGrpSpPr/>
          <p:nvPr/>
        </p:nvGrpSpPr>
        <p:grpSpPr>
          <a:xfrm>
            <a:off x="0" y="5741044"/>
            <a:ext cx="9144000" cy="1240566"/>
            <a:chOff x="0" y="3044142"/>
            <a:chExt cx="9144000" cy="1240566"/>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44389" b="38734"/>
            <a:stretch/>
          </p:blipFill>
          <p:spPr>
            <a:xfrm>
              <a:off x="0" y="3044142"/>
              <a:ext cx="9144000" cy="1134319"/>
            </a:xfrm>
            <a:prstGeom prst="rect">
              <a:avLst/>
            </a:prstGeom>
          </p:spPr>
        </p:pic>
        <p:sp>
          <p:nvSpPr>
            <p:cNvPr id="5" name="Rectangle 4"/>
            <p:cNvSpPr/>
            <p:nvPr/>
          </p:nvSpPr>
          <p:spPr>
            <a:xfrm>
              <a:off x="144684" y="3177252"/>
              <a:ext cx="8854632" cy="879676"/>
            </a:xfrm>
            <a:prstGeom prst="rect">
              <a:avLst/>
            </a:prstGeom>
            <a:noFill/>
            <a:ln>
              <a:solidFill>
                <a:srgbClr val="A28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3207490"/>
              <a:ext cx="9144000" cy="1077218"/>
            </a:xfrm>
            <a:prstGeom prst="rect">
              <a:avLst/>
            </a:prstGeom>
            <a:noFill/>
          </p:spPr>
          <p:txBody>
            <a:bodyPr wrap="square" rtlCol="0">
              <a:spAutoFit/>
            </a:bodyPr>
            <a:lstStyle/>
            <a:p>
              <a:pPr algn="ctr"/>
              <a:r>
                <a:rPr lang="en-US" sz="2400" dirty="0" smtClean="0">
                  <a:solidFill>
                    <a:srgbClr val="A28300"/>
                  </a:solidFill>
                  <a:latin typeface="Adobe Caslon Pro Bold" panose="0205070206050A020403" pitchFamily="18" charset="0"/>
                </a:rPr>
                <a:t>A Message From</a:t>
              </a:r>
            </a:p>
            <a:p>
              <a:pPr algn="ctr"/>
              <a:r>
                <a:rPr lang="en-US" sz="4000" dirty="0" smtClean="0">
                  <a:solidFill>
                    <a:srgbClr val="A28300"/>
                  </a:solidFill>
                  <a:latin typeface="Adobe Caslon Pro Bold" panose="0205070206050A020403" pitchFamily="18" charset="0"/>
                </a:rPr>
                <a:t>1</a:t>
              </a:r>
              <a:r>
                <a:rPr lang="en-US" sz="4000" baseline="30000" dirty="0" smtClean="0">
                  <a:solidFill>
                    <a:srgbClr val="A28300"/>
                  </a:solidFill>
                  <a:latin typeface="Adobe Caslon Pro Bold" panose="0205070206050A020403" pitchFamily="18" charset="0"/>
                </a:rPr>
                <a:t>st</a:t>
              </a:r>
              <a:r>
                <a:rPr lang="en-US" sz="4000" dirty="0" smtClean="0">
                  <a:solidFill>
                    <a:srgbClr val="A28300"/>
                  </a:solidFill>
                  <a:latin typeface="Adobe Caslon Pro Bold" panose="0205070206050A020403" pitchFamily="18" charset="0"/>
                </a:rPr>
                <a:t> TIMOTHY</a:t>
              </a:r>
              <a:endParaRPr lang="en-US" sz="4000" dirty="0">
                <a:solidFill>
                  <a:srgbClr val="A28300"/>
                </a:solidFill>
                <a:latin typeface="Adobe Caslon Pro Bold" panose="0205070206050A020403" pitchFamily="18" charset="0"/>
              </a:endParaRPr>
            </a:p>
          </p:txBody>
        </p:sp>
      </p:grpSp>
    </p:spTree>
    <p:extLst>
      <p:ext uri="{BB962C8B-B14F-4D97-AF65-F5344CB8AC3E}">
        <p14:creationId xmlns:p14="http://schemas.microsoft.com/office/powerpoint/2010/main" val="34861913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t="47880" b="41271"/>
          <a:stretch/>
        </p:blipFill>
        <p:spPr>
          <a:xfrm>
            <a:off x="-40511" y="100045"/>
            <a:ext cx="9242384" cy="729205"/>
          </a:xfrm>
          <a:prstGeom prst="rect">
            <a:avLst/>
          </a:prstGeom>
          <a:ln>
            <a:solidFill>
              <a:srgbClr val="A28300"/>
            </a:solidFill>
          </a:ln>
        </p:spPr>
      </p:pic>
      <p:sp>
        <p:nvSpPr>
          <p:cNvPr id="2" name="TextBox 1"/>
          <p:cNvSpPr txBox="1"/>
          <p:nvPr/>
        </p:nvSpPr>
        <p:spPr>
          <a:xfrm>
            <a:off x="0" y="213157"/>
            <a:ext cx="9144000" cy="646331"/>
          </a:xfrm>
          <a:prstGeom prst="rect">
            <a:avLst/>
          </a:prstGeom>
          <a:noFill/>
        </p:spPr>
        <p:txBody>
          <a:bodyPr wrap="square" rtlCol="0">
            <a:spAutoFit/>
          </a:bodyPr>
          <a:lstStyle/>
          <a:p>
            <a:pPr algn="ctr"/>
            <a:r>
              <a:rPr lang="en-US" sz="3600" dirty="0" smtClean="0">
                <a:solidFill>
                  <a:schemeClr val="bg1"/>
                </a:solidFill>
                <a:latin typeface="Adobe Caslon Pro Bold" panose="0205070206050A020403" pitchFamily="18" charset="0"/>
              </a:rPr>
              <a:t>“Flee these things…” </a:t>
            </a:r>
            <a:r>
              <a:rPr lang="en-US" sz="2800" dirty="0" smtClean="0">
                <a:solidFill>
                  <a:schemeClr val="bg1"/>
                </a:solidFill>
                <a:latin typeface="Adobe Caslon Pro Bold" panose="0205070206050A020403" pitchFamily="18" charset="0"/>
              </a:rPr>
              <a:t>(1 Tim. 6:11)</a:t>
            </a:r>
            <a:endParaRPr lang="en-US" sz="2800" dirty="0">
              <a:solidFill>
                <a:schemeClr val="bg1"/>
              </a:solidFill>
              <a:latin typeface="Adobe Caslon Pro Bold" panose="0205070206050A020403" pitchFamily="18" charset="0"/>
            </a:endParaRPr>
          </a:p>
        </p:txBody>
      </p:sp>
      <p:sp>
        <p:nvSpPr>
          <p:cNvPr id="3" name="TextBox 2"/>
          <p:cNvSpPr txBox="1"/>
          <p:nvPr/>
        </p:nvSpPr>
        <p:spPr>
          <a:xfrm>
            <a:off x="8681" y="1022836"/>
            <a:ext cx="9144000" cy="3539430"/>
          </a:xfrm>
          <a:prstGeom prst="rect">
            <a:avLst/>
          </a:prstGeom>
          <a:noFill/>
          <a:effectLst>
            <a:glow rad="127000">
              <a:srgbClr val="000000"/>
            </a:glow>
          </a:effectLst>
        </p:spPr>
        <p:txBody>
          <a:bodyPr wrap="square" rtlCol="0">
            <a:spAutoFit/>
          </a:bodyPr>
          <a:lstStyle/>
          <a:p>
            <a:r>
              <a:rPr lang="en-US" sz="2800" dirty="0" smtClean="0">
                <a:solidFill>
                  <a:schemeClr val="bg1"/>
                </a:solidFill>
                <a:effectLst>
                  <a:glow rad="101600">
                    <a:schemeClr val="bg2">
                      <a:lumMod val="10000"/>
                      <a:alpha val="40000"/>
                    </a:schemeClr>
                  </a:glow>
                </a:effectLst>
                <a:latin typeface="Adobe Caslon Pro Bold" panose="0205070206050A020403" pitchFamily="18" charset="0"/>
              </a:rPr>
              <a:t>Matthew 5:16 “</a:t>
            </a:r>
            <a:r>
              <a:rPr lang="en-US" sz="2800" i="1" dirty="0" smtClean="0">
                <a:solidFill>
                  <a:schemeClr val="bg1"/>
                </a:solidFill>
                <a:effectLst>
                  <a:glow rad="101600">
                    <a:schemeClr val="bg2">
                      <a:lumMod val="10000"/>
                      <a:alpha val="40000"/>
                    </a:schemeClr>
                  </a:glow>
                </a:effectLst>
                <a:latin typeface="Adobe Caslon Pro Bold" panose="0205070206050A020403" pitchFamily="18" charset="0"/>
              </a:rPr>
              <a:t>flee these things”</a:t>
            </a:r>
          </a:p>
          <a:p>
            <a:r>
              <a:rPr lang="en-US" sz="2800" dirty="0" smtClean="0">
                <a:solidFill>
                  <a:schemeClr val="bg1"/>
                </a:solidFill>
                <a:effectLst>
                  <a:glow rad="101600">
                    <a:schemeClr val="bg2">
                      <a:lumMod val="10000"/>
                      <a:alpha val="40000"/>
                    </a:schemeClr>
                  </a:glow>
                </a:effectLst>
                <a:latin typeface="Adobe Caslon Pro Bold" panose="0205070206050A020403" pitchFamily="18" charset="0"/>
              </a:rPr>
              <a:t>	1 Corinthians 6:18 </a:t>
            </a:r>
            <a:r>
              <a:rPr lang="en-US" sz="2800" i="1" dirty="0" smtClean="0">
                <a:solidFill>
                  <a:schemeClr val="bg1"/>
                </a:solidFill>
                <a:effectLst>
                  <a:glow rad="101600">
                    <a:schemeClr val="bg2">
                      <a:lumMod val="10000"/>
                      <a:alpha val="40000"/>
                    </a:schemeClr>
                  </a:glow>
                </a:effectLst>
                <a:latin typeface="Adobe Caslon Pro Bold" panose="0205070206050A020403" pitchFamily="18" charset="0"/>
              </a:rPr>
              <a:t>“flee immorality”</a:t>
            </a:r>
          </a:p>
          <a:p>
            <a:r>
              <a:rPr lang="en-US" sz="2800" dirty="0" smtClean="0">
                <a:solidFill>
                  <a:schemeClr val="bg1"/>
                </a:solidFill>
                <a:effectLst>
                  <a:glow rad="101600">
                    <a:schemeClr val="bg2">
                      <a:lumMod val="10000"/>
                      <a:alpha val="40000"/>
                    </a:schemeClr>
                  </a:glow>
                </a:effectLst>
                <a:latin typeface="Adobe Caslon Pro Bold" panose="0205070206050A020403" pitchFamily="18" charset="0"/>
              </a:rPr>
              <a:t>	1 Corinthians 10:14 </a:t>
            </a:r>
            <a:r>
              <a:rPr lang="en-US" sz="2800" i="1" dirty="0" smtClean="0">
                <a:solidFill>
                  <a:schemeClr val="bg1"/>
                </a:solidFill>
                <a:effectLst>
                  <a:glow rad="101600">
                    <a:schemeClr val="bg2">
                      <a:lumMod val="10000"/>
                      <a:alpha val="40000"/>
                    </a:schemeClr>
                  </a:glow>
                </a:effectLst>
                <a:latin typeface="Adobe Caslon Pro Bold" panose="0205070206050A020403" pitchFamily="18" charset="0"/>
              </a:rPr>
              <a:t>“flee from idolatry”</a:t>
            </a:r>
          </a:p>
          <a:p>
            <a:r>
              <a:rPr lang="en-US" sz="2800" dirty="0" smtClean="0">
                <a:solidFill>
                  <a:schemeClr val="bg1"/>
                </a:solidFill>
                <a:effectLst>
                  <a:glow rad="101600">
                    <a:schemeClr val="bg2">
                      <a:lumMod val="10000"/>
                      <a:alpha val="40000"/>
                    </a:schemeClr>
                  </a:glow>
                </a:effectLst>
                <a:latin typeface="Adobe Caslon Pro Bold" panose="0205070206050A020403" pitchFamily="18" charset="0"/>
              </a:rPr>
              <a:t>	Flee these things that tempt you</a:t>
            </a:r>
            <a:endParaRPr lang="en-US" sz="2800" dirty="0">
              <a:solidFill>
                <a:schemeClr val="bg1"/>
              </a:solidFill>
              <a:effectLst>
                <a:glow rad="101600">
                  <a:schemeClr val="bg2">
                    <a:lumMod val="10000"/>
                    <a:alpha val="40000"/>
                  </a:schemeClr>
                </a:glow>
              </a:effectLst>
              <a:latin typeface="Adobe Caslon Pro Bold" panose="0205070206050A020403" pitchFamily="18" charset="0"/>
            </a:endParaRPr>
          </a:p>
          <a:p>
            <a:endParaRPr lang="en-US" sz="2800" dirty="0" smtClean="0">
              <a:solidFill>
                <a:schemeClr val="bg1"/>
              </a:solidFill>
              <a:effectLst>
                <a:glow rad="101600">
                  <a:schemeClr val="bg2">
                    <a:lumMod val="10000"/>
                    <a:alpha val="40000"/>
                  </a:schemeClr>
                </a:glow>
              </a:effectLst>
              <a:latin typeface="Adobe Caslon Pro Bold" panose="0205070206050A020403" pitchFamily="18" charset="0"/>
            </a:endParaRPr>
          </a:p>
          <a:p>
            <a:r>
              <a:rPr lang="en-US" sz="2800" i="1" dirty="0" smtClean="0">
                <a:solidFill>
                  <a:schemeClr val="bg1"/>
                </a:solidFill>
                <a:effectLst>
                  <a:glow rad="101600">
                    <a:schemeClr val="bg2">
                      <a:lumMod val="10000"/>
                      <a:alpha val="40000"/>
                    </a:schemeClr>
                  </a:glow>
                </a:effectLst>
                <a:latin typeface="Adobe Caslon Pro Bold" panose="0205070206050A020403" pitchFamily="18" charset="0"/>
              </a:rPr>
              <a:t>“Pursue” </a:t>
            </a:r>
            <a:r>
              <a:rPr lang="en-US" sz="2800" dirty="0" smtClean="0">
                <a:solidFill>
                  <a:schemeClr val="bg1"/>
                </a:solidFill>
                <a:effectLst>
                  <a:glow rad="101600">
                    <a:schemeClr val="bg2">
                      <a:lumMod val="10000"/>
                      <a:alpha val="40000"/>
                    </a:schemeClr>
                  </a:glow>
                </a:effectLst>
                <a:latin typeface="Adobe Caslon Pro Bold" panose="0205070206050A020403" pitchFamily="18" charset="0"/>
              </a:rPr>
              <a:t>these things (1 Tim. 6:11)</a:t>
            </a:r>
          </a:p>
          <a:p>
            <a:endParaRPr lang="en-US" sz="2800" dirty="0">
              <a:solidFill>
                <a:schemeClr val="bg1"/>
              </a:solidFill>
              <a:effectLst>
                <a:glow rad="101600">
                  <a:schemeClr val="bg2">
                    <a:lumMod val="10000"/>
                    <a:alpha val="40000"/>
                  </a:schemeClr>
                </a:glow>
              </a:effectLst>
              <a:latin typeface="Adobe Caslon Pro Bold" panose="0205070206050A020403" pitchFamily="18" charset="0"/>
            </a:endParaRPr>
          </a:p>
          <a:p>
            <a:r>
              <a:rPr lang="en-US" sz="2800" i="1" dirty="0" smtClean="0">
                <a:solidFill>
                  <a:schemeClr val="bg1"/>
                </a:solidFill>
                <a:effectLst>
                  <a:glow rad="101600">
                    <a:schemeClr val="bg2">
                      <a:lumMod val="10000"/>
                      <a:alpha val="40000"/>
                    </a:schemeClr>
                  </a:glow>
                </a:effectLst>
                <a:latin typeface="Adobe Caslon Pro Bold" panose="0205070206050A020403" pitchFamily="18" charset="0"/>
              </a:rPr>
              <a:t>“Fight the good fight” </a:t>
            </a:r>
            <a:r>
              <a:rPr lang="en-US" sz="2800" dirty="0" smtClean="0">
                <a:solidFill>
                  <a:schemeClr val="bg1"/>
                </a:solidFill>
                <a:effectLst>
                  <a:glow rad="101600">
                    <a:schemeClr val="bg2">
                      <a:lumMod val="10000"/>
                      <a:alpha val="40000"/>
                    </a:schemeClr>
                  </a:glow>
                </a:effectLst>
                <a:latin typeface="Adobe Caslon Pro Bold" panose="0205070206050A020403" pitchFamily="18" charset="0"/>
              </a:rPr>
              <a:t>(1 Tim. 6:12)</a:t>
            </a:r>
          </a:p>
        </p:txBody>
      </p:sp>
      <p:grpSp>
        <p:nvGrpSpPr>
          <p:cNvPr id="5" name="Group 4"/>
          <p:cNvGrpSpPr/>
          <p:nvPr/>
        </p:nvGrpSpPr>
        <p:grpSpPr>
          <a:xfrm>
            <a:off x="0" y="5741044"/>
            <a:ext cx="9144000" cy="1240566"/>
            <a:chOff x="0" y="3044142"/>
            <a:chExt cx="9144000" cy="1240566"/>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44389" b="38734"/>
            <a:stretch/>
          </p:blipFill>
          <p:spPr>
            <a:xfrm>
              <a:off x="0" y="3044142"/>
              <a:ext cx="9144000" cy="1134319"/>
            </a:xfrm>
            <a:prstGeom prst="rect">
              <a:avLst/>
            </a:prstGeom>
          </p:spPr>
        </p:pic>
        <p:sp>
          <p:nvSpPr>
            <p:cNvPr id="7" name="Rectangle 6"/>
            <p:cNvSpPr/>
            <p:nvPr/>
          </p:nvSpPr>
          <p:spPr>
            <a:xfrm>
              <a:off x="144684" y="3177252"/>
              <a:ext cx="8854632" cy="879676"/>
            </a:xfrm>
            <a:prstGeom prst="rect">
              <a:avLst/>
            </a:prstGeom>
            <a:noFill/>
            <a:ln>
              <a:solidFill>
                <a:srgbClr val="A28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3207490"/>
              <a:ext cx="9144000" cy="1077218"/>
            </a:xfrm>
            <a:prstGeom prst="rect">
              <a:avLst/>
            </a:prstGeom>
            <a:noFill/>
          </p:spPr>
          <p:txBody>
            <a:bodyPr wrap="square" rtlCol="0">
              <a:spAutoFit/>
            </a:bodyPr>
            <a:lstStyle/>
            <a:p>
              <a:pPr algn="ctr"/>
              <a:r>
                <a:rPr lang="en-US" sz="2400" dirty="0" smtClean="0">
                  <a:solidFill>
                    <a:srgbClr val="A28300"/>
                  </a:solidFill>
                  <a:latin typeface="Adobe Caslon Pro Bold" panose="0205070206050A020403" pitchFamily="18" charset="0"/>
                </a:rPr>
                <a:t>A Message From</a:t>
              </a:r>
            </a:p>
            <a:p>
              <a:pPr algn="ctr"/>
              <a:r>
                <a:rPr lang="en-US" sz="4000" dirty="0" smtClean="0">
                  <a:solidFill>
                    <a:srgbClr val="A28300"/>
                  </a:solidFill>
                  <a:latin typeface="Adobe Caslon Pro Bold" panose="0205070206050A020403" pitchFamily="18" charset="0"/>
                </a:rPr>
                <a:t>1</a:t>
              </a:r>
              <a:r>
                <a:rPr lang="en-US" sz="4000" baseline="30000" dirty="0" smtClean="0">
                  <a:solidFill>
                    <a:srgbClr val="A28300"/>
                  </a:solidFill>
                  <a:latin typeface="Adobe Caslon Pro Bold" panose="0205070206050A020403" pitchFamily="18" charset="0"/>
                </a:rPr>
                <a:t>st</a:t>
              </a:r>
              <a:r>
                <a:rPr lang="en-US" sz="4000" dirty="0" smtClean="0">
                  <a:solidFill>
                    <a:srgbClr val="A28300"/>
                  </a:solidFill>
                  <a:latin typeface="Adobe Caslon Pro Bold" panose="0205070206050A020403" pitchFamily="18" charset="0"/>
                </a:rPr>
                <a:t> TIMOTHY</a:t>
              </a:r>
              <a:endParaRPr lang="en-US" sz="4000" dirty="0">
                <a:solidFill>
                  <a:srgbClr val="A28300"/>
                </a:solidFill>
                <a:latin typeface="Adobe Caslon Pro Bold" panose="0205070206050A020403" pitchFamily="18" charset="0"/>
              </a:endParaRPr>
            </a:p>
          </p:txBody>
        </p:sp>
      </p:grpSp>
    </p:spTree>
    <p:extLst>
      <p:ext uri="{BB962C8B-B14F-4D97-AF65-F5344CB8AC3E}">
        <p14:creationId xmlns:p14="http://schemas.microsoft.com/office/powerpoint/2010/main" val="573534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5741044"/>
            <a:ext cx="9144000" cy="1240566"/>
            <a:chOff x="0" y="3044142"/>
            <a:chExt cx="9144000" cy="1240566"/>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44389" b="38734"/>
            <a:stretch/>
          </p:blipFill>
          <p:spPr>
            <a:xfrm>
              <a:off x="0" y="3044142"/>
              <a:ext cx="9144000" cy="1134319"/>
            </a:xfrm>
            <a:prstGeom prst="rect">
              <a:avLst/>
            </a:prstGeom>
          </p:spPr>
        </p:pic>
        <p:sp>
          <p:nvSpPr>
            <p:cNvPr id="10" name="Rectangle 9"/>
            <p:cNvSpPr/>
            <p:nvPr/>
          </p:nvSpPr>
          <p:spPr>
            <a:xfrm>
              <a:off x="144684" y="3177252"/>
              <a:ext cx="8854632" cy="879676"/>
            </a:xfrm>
            <a:prstGeom prst="rect">
              <a:avLst/>
            </a:prstGeom>
            <a:noFill/>
            <a:ln>
              <a:solidFill>
                <a:srgbClr val="A28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3207490"/>
              <a:ext cx="9144000" cy="1077218"/>
            </a:xfrm>
            <a:prstGeom prst="rect">
              <a:avLst/>
            </a:prstGeom>
            <a:noFill/>
          </p:spPr>
          <p:txBody>
            <a:bodyPr wrap="square" rtlCol="0">
              <a:spAutoFit/>
            </a:bodyPr>
            <a:lstStyle/>
            <a:p>
              <a:pPr algn="ctr"/>
              <a:r>
                <a:rPr lang="en-US" sz="2400" dirty="0" smtClean="0">
                  <a:solidFill>
                    <a:srgbClr val="A28300"/>
                  </a:solidFill>
                  <a:latin typeface="Adobe Caslon Pro Bold" panose="0205070206050A020403" pitchFamily="18" charset="0"/>
                </a:rPr>
                <a:t>A Message From</a:t>
              </a:r>
            </a:p>
            <a:p>
              <a:pPr algn="ctr"/>
              <a:r>
                <a:rPr lang="en-US" sz="4000" dirty="0" smtClean="0">
                  <a:solidFill>
                    <a:srgbClr val="A28300"/>
                  </a:solidFill>
                  <a:latin typeface="Adobe Caslon Pro Bold" panose="0205070206050A020403" pitchFamily="18" charset="0"/>
                </a:rPr>
                <a:t>1</a:t>
              </a:r>
              <a:r>
                <a:rPr lang="en-US" sz="4000" baseline="30000" dirty="0" smtClean="0">
                  <a:solidFill>
                    <a:srgbClr val="A28300"/>
                  </a:solidFill>
                  <a:latin typeface="Adobe Caslon Pro Bold" panose="0205070206050A020403" pitchFamily="18" charset="0"/>
                </a:rPr>
                <a:t>st</a:t>
              </a:r>
              <a:r>
                <a:rPr lang="en-US" sz="4000" dirty="0" smtClean="0">
                  <a:solidFill>
                    <a:srgbClr val="A28300"/>
                  </a:solidFill>
                  <a:latin typeface="Adobe Caslon Pro Bold" panose="0205070206050A020403" pitchFamily="18" charset="0"/>
                </a:rPr>
                <a:t> TIMOTHY</a:t>
              </a:r>
              <a:endParaRPr lang="en-US" sz="4000" dirty="0">
                <a:solidFill>
                  <a:srgbClr val="A28300"/>
                </a:solidFill>
                <a:latin typeface="Adobe Caslon Pro Bold" panose="0205070206050A020403" pitchFamily="18" charset="0"/>
              </a:endParaRPr>
            </a:p>
          </p:txBody>
        </p:sp>
      </p:grpSp>
      <p:sp>
        <p:nvSpPr>
          <p:cNvPr id="13" name="TextBox 12"/>
          <p:cNvSpPr txBox="1"/>
          <p:nvPr/>
        </p:nvSpPr>
        <p:spPr>
          <a:xfrm>
            <a:off x="0" y="630821"/>
            <a:ext cx="9144000" cy="3416320"/>
          </a:xfrm>
          <a:prstGeom prst="rect">
            <a:avLst/>
          </a:prstGeom>
          <a:noFill/>
        </p:spPr>
        <p:txBody>
          <a:bodyPr wrap="square" rtlCol="0">
            <a:spAutoFit/>
          </a:bodyPr>
          <a:lstStyle/>
          <a:p>
            <a:pPr algn="ctr"/>
            <a:r>
              <a:rPr lang="en-US" sz="3600" dirty="0" smtClean="0">
                <a:solidFill>
                  <a:schemeClr val="bg1"/>
                </a:solidFill>
                <a:latin typeface="Adobe Caslon Pro Bold" panose="0205070206050A020403" pitchFamily="18" charset="0"/>
              </a:rPr>
              <a:t>“but in case I am delayed, I write so that you will know how one ought to conduct himself  in the household of God, which is the church of the living God, the pillar and support           of the truth” </a:t>
            </a:r>
          </a:p>
          <a:p>
            <a:pPr algn="ctr"/>
            <a:r>
              <a:rPr lang="en-US" sz="3600" dirty="0" smtClean="0">
                <a:solidFill>
                  <a:schemeClr val="bg1"/>
                </a:solidFill>
                <a:latin typeface="Adobe Caslon Pro Bold" panose="0205070206050A020403" pitchFamily="18" charset="0"/>
              </a:rPr>
              <a:t>(1 Timothy 3:15)</a:t>
            </a:r>
            <a:endParaRPr lang="en-US" sz="3600" dirty="0">
              <a:solidFill>
                <a:schemeClr val="bg1"/>
              </a:solidFill>
              <a:latin typeface="Adobe Caslon Pro Bold" panose="0205070206050A020403" pitchFamily="18" charset="0"/>
            </a:endParaRPr>
          </a:p>
        </p:txBody>
      </p:sp>
    </p:spTree>
    <p:extLst>
      <p:ext uri="{BB962C8B-B14F-4D97-AF65-F5344CB8AC3E}">
        <p14:creationId xmlns:p14="http://schemas.microsoft.com/office/powerpoint/2010/main" val="38615558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5741044"/>
            <a:ext cx="9144000" cy="1240566"/>
            <a:chOff x="0" y="3044142"/>
            <a:chExt cx="9144000" cy="1240566"/>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44389" b="38734"/>
            <a:stretch/>
          </p:blipFill>
          <p:spPr>
            <a:xfrm>
              <a:off x="0" y="3044142"/>
              <a:ext cx="9144000" cy="1134319"/>
            </a:xfrm>
            <a:prstGeom prst="rect">
              <a:avLst/>
            </a:prstGeom>
          </p:spPr>
        </p:pic>
        <p:sp>
          <p:nvSpPr>
            <p:cNvPr id="10" name="Rectangle 9"/>
            <p:cNvSpPr/>
            <p:nvPr/>
          </p:nvSpPr>
          <p:spPr>
            <a:xfrm>
              <a:off x="144684" y="3177252"/>
              <a:ext cx="8854632" cy="879676"/>
            </a:xfrm>
            <a:prstGeom prst="rect">
              <a:avLst/>
            </a:prstGeom>
            <a:noFill/>
            <a:ln>
              <a:solidFill>
                <a:srgbClr val="A28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3207490"/>
              <a:ext cx="9144000" cy="1077218"/>
            </a:xfrm>
            <a:prstGeom prst="rect">
              <a:avLst/>
            </a:prstGeom>
            <a:noFill/>
          </p:spPr>
          <p:txBody>
            <a:bodyPr wrap="square" rtlCol="0">
              <a:spAutoFit/>
            </a:bodyPr>
            <a:lstStyle/>
            <a:p>
              <a:pPr algn="ctr"/>
              <a:r>
                <a:rPr lang="en-US" sz="2400" dirty="0" smtClean="0">
                  <a:solidFill>
                    <a:srgbClr val="A28300"/>
                  </a:solidFill>
                  <a:latin typeface="Adobe Caslon Pro Bold" panose="0205070206050A020403" pitchFamily="18" charset="0"/>
                </a:rPr>
                <a:t>A Message From</a:t>
              </a:r>
            </a:p>
            <a:p>
              <a:pPr algn="ctr"/>
              <a:r>
                <a:rPr lang="en-US" sz="4000" dirty="0" smtClean="0">
                  <a:solidFill>
                    <a:srgbClr val="A28300"/>
                  </a:solidFill>
                  <a:latin typeface="Adobe Caslon Pro Bold" panose="0205070206050A020403" pitchFamily="18" charset="0"/>
                </a:rPr>
                <a:t>1</a:t>
              </a:r>
              <a:r>
                <a:rPr lang="en-US" sz="4000" baseline="30000" dirty="0" smtClean="0">
                  <a:solidFill>
                    <a:srgbClr val="A28300"/>
                  </a:solidFill>
                  <a:latin typeface="Adobe Caslon Pro Bold" panose="0205070206050A020403" pitchFamily="18" charset="0"/>
                </a:rPr>
                <a:t>st</a:t>
              </a:r>
              <a:r>
                <a:rPr lang="en-US" sz="4000" dirty="0" smtClean="0">
                  <a:solidFill>
                    <a:srgbClr val="A28300"/>
                  </a:solidFill>
                  <a:latin typeface="Adobe Caslon Pro Bold" panose="0205070206050A020403" pitchFamily="18" charset="0"/>
                </a:rPr>
                <a:t> TIMOTHY</a:t>
              </a:r>
              <a:endParaRPr lang="en-US" sz="4000" dirty="0">
                <a:solidFill>
                  <a:srgbClr val="A28300"/>
                </a:solidFill>
                <a:latin typeface="Adobe Caslon Pro Bold" panose="0205070206050A020403" pitchFamily="18" charset="0"/>
              </a:endParaRPr>
            </a:p>
          </p:txBody>
        </p:sp>
      </p:grpSp>
      <p:sp>
        <p:nvSpPr>
          <p:cNvPr id="13" name="TextBox 12"/>
          <p:cNvSpPr txBox="1"/>
          <p:nvPr/>
        </p:nvSpPr>
        <p:spPr>
          <a:xfrm>
            <a:off x="0" y="630821"/>
            <a:ext cx="9144000" cy="2308324"/>
          </a:xfrm>
          <a:prstGeom prst="rect">
            <a:avLst/>
          </a:prstGeom>
          <a:noFill/>
        </p:spPr>
        <p:txBody>
          <a:bodyPr wrap="square" rtlCol="0">
            <a:spAutoFit/>
          </a:bodyPr>
          <a:lstStyle/>
          <a:p>
            <a:pPr algn="ctr"/>
            <a:r>
              <a:rPr lang="en-US" sz="3600" dirty="0" smtClean="0">
                <a:solidFill>
                  <a:schemeClr val="bg1"/>
                </a:solidFill>
                <a:latin typeface="Adobe Caslon Pro Bold" panose="0205070206050A020403" pitchFamily="18" charset="0"/>
              </a:rPr>
              <a:t>Do you need to make changes in your life?</a:t>
            </a:r>
          </a:p>
          <a:p>
            <a:pPr algn="ctr"/>
            <a:endParaRPr lang="en-US" sz="3600" dirty="0" smtClean="0">
              <a:solidFill>
                <a:schemeClr val="bg1"/>
              </a:solidFill>
              <a:latin typeface="Adobe Caslon Pro Bold" panose="0205070206050A020403" pitchFamily="18" charset="0"/>
            </a:endParaRPr>
          </a:p>
          <a:p>
            <a:pPr algn="ctr"/>
            <a:endParaRPr lang="en-US" sz="3600" dirty="0">
              <a:solidFill>
                <a:schemeClr val="bg1"/>
              </a:solidFill>
              <a:latin typeface="Adobe Caslon Pro Bold" panose="0205070206050A020403" pitchFamily="18" charset="0"/>
            </a:endParaRPr>
          </a:p>
          <a:p>
            <a:pPr algn="ctr"/>
            <a:r>
              <a:rPr lang="en-US" sz="3600" dirty="0" smtClean="0">
                <a:solidFill>
                  <a:schemeClr val="bg1"/>
                </a:solidFill>
                <a:latin typeface="Adobe Caslon Pro Bold" panose="0205070206050A020403" pitchFamily="18" charset="0"/>
              </a:rPr>
              <a:t>Are you part of God’s household?</a:t>
            </a:r>
            <a:endParaRPr lang="en-US" sz="3600" dirty="0">
              <a:solidFill>
                <a:schemeClr val="bg1"/>
              </a:solidFill>
              <a:latin typeface="Adobe Caslon Pro Bold" panose="0205070206050A020403" pitchFamily="18" charset="0"/>
            </a:endParaRPr>
          </a:p>
        </p:txBody>
      </p:sp>
    </p:spTree>
    <p:extLst>
      <p:ext uri="{BB962C8B-B14F-4D97-AF65-F5344CB8AC3E}">
        <p14:creationId xmlns:p14="http://schemas.microsoft.com/office/powerpoint/2010/main" val="14119397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animEffect transition="in" filter="fade">
                                      <p:cBhvr>
                                        <p:cTn id="7"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5741044"/>
            <a:ext cx="9144000" cy="1240566"/>
            <a:chOff x="0" y="3044142"/>
            <a:chExt cx="9144000" cy="1240566"/>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44389" b="38734"/>
            <a:stretch/>
          </p:blipFill>
          <p:spPr>
            <a:xfrm>
              <a:off x="0" y="3044142"/>
              <a:ext cx="9144000" cy="1134319"/>
            </a:xfrm>
            <a:prstGeom prst="rect">
              <a:avLst/>
            </a:prstGeom>
          </p:spPr>
        </p:pic>
        <p:sp>
          <p:nvSpPr>
            <p:cNvPr id="10" name="Rectangle 9"/>
            <p:cNvSpPr/>
            <p:nvPr/>
          </p:nvSpPr>
          <p:spPr>
            <a:xfrm>
              <a:off x="144684" y="3177252"/>
              <a:ext cx="8854632" cy="879676"/>
            </a:xfrm>
            <a:prstGeom prst="rect">
              <a:avLst/>
            </a:prstGeom>
            <a:noFill/>
            <a:ln>
              <a:solidFill>
                <a:srgbClr val="A28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3207490"/>
              <a:ext cx="9144000" cy="1077218"/>
            </a:xfrm>
            <a:prstGeom prst="rect">
              <a:avLst/>
            </a:prstGeom>
            <a:noFill/>
          </p:spPr>
          <p:txBody>
            <a:bodyPr wrap="square" rtlCol="0">
              <a:spAutoFit/>
            </a:bodyPr>
            <a:lstStyle/>
            <a:p>
              <a:pPr algn="ctr"/>
              <a:r>
                <a:rPr lang="en-US" sz="2400" dirty="0" smtClean="0">
                  <a:solidFill>
                    <a:srgbClr val="A28300"/>
                  </a:solidFill>
                  <a:latin typeface="Adobe Caslon Pro Bold" panose="0205070206050A020403" pitchFamily="18" charset="0"/>
                </a:rPr>
                <a:t>A Message From</a:t>
              </a:r>
            </a:p>
            <a:p>
              <a:pPr algn="ctr"/>
              <a:r>
                <a:rPr lang="en-US" sz="4000" dirty="0" smtClean="0">
                  <a:solidFill>
                    <a:srgbClr val="A28300"/>
                  </a:solidFill>
                  <a:latin typeface="Adobe Caslon Pro Bold" panose="0205070206050A020403" pitchFamily="18" charset="0"/>
                </a:rPr>
                <a:t>1</a:t>
              </a:r>
              <a:r>
                <a:rPr lang="en-US" sz="4000" baseline="30000" dirty="0" smtClean="0">
                  <a:solidFill>
                    <a:srgbClr val="A28300"/>
                  </a:solidFill>
                  <a:latin typeface="Adobe Caslon Pro Bold" panose="0205070206050A020403" pitchFamily="18" charset="0"/>
                </a:rPr>
                <a:t>st</a:t>
              </a:r>
              <a:r>
                <a:rPr lang="en-US" sz="4000" dirty="0" smtClean="0">
                  <a:solidFill>
                    <a:srgbClr val="A28300"/>
                  </a:solidFill>
                  <a:latin typeface="Adobe Caslon Pro Bold" panose="0205070206050A020403" pitchFamily="18" charset="0"/>
                </a:rPr>
                <a:t> TIMOTHY</a:t>
              </a:r>
              <a:endParaRPr lang="en-US" sz="4000" dirty="0">
                <a:solidFill>
                  <a:srgbClr val="A28300"/>
                </a:solidFill>
                <a:latin typeface="Adobe Caslon Pro Bold" panose="0205070206050A020403" pitchFamily="18" charset="0"/>
              </a:endParaRPr>
            </a:p>
          </p:txBody>
        </p:sp>
      </p:grpSp>
      <p:sp>
        <p:nvSpPr>
          <p:cNvPr id="13" name="TextBox 12"/>
          <p:cNvSpPr txBox="1"/>
          <p:nvPr/>
        </p:nvSpPr>
        <p:spPr>
          <a:xfrm>
            <a:off x="0" y="630821"/>
            <a:ext cx="9144000" cy="3416320"/>
          </a:xfrm>
          <a:prstGeom prst="rect">
            <a:avLst/>
          </a:prstGeom>
          <a:noFill/>
        </p:spPr>
        <p:txBody>
          <a:bodyPr wrap="square" rtlCol="0">
            <a:spAutoFit/>
          </a:bodyPr>
          <a:lstStyle/>
          <a:p>
            <a:pPr algn="ctr"/>
            <a:r>
              <a:rPr lang="en-US" sz="3600" dirty="0" smtClean="0">
                <a:solidFill>
                  <a:schemeClr val="bg1"/>
                </a:solidFill>
                <a:latin typeface="Adobe Caslon Pro Bold" panose="0205070206050A020403" pitchFamily="18" charset="0"/>
              </a:rPr>
              <a:t>“but in case I am delayed, I write so that you will know how one ought to conduct himself  in the household of God, which is the church of the living God, the pillar and support           of the truth” </a:t>
            </a:r>
          </a:p>
          <a:p>
            <a:pPr algn="ctr"/>
            <a:r>
              <a:rPr lang="en-US" sz="3600" dirty="0" smtClean="0">
                <a:solidFill>
                  <a:schemeClr val="bg1"/>
                </a:solidFill>
                <a:latin typeface="Adobe Caslon Pro Bold" panose="0205070206050A020403" pitchFamily="18" charset="0"/>
              </a:rPr>
              <a:t>(1 Timothy 3:15)</a:t>
            </a:r>
            <a:endParaRPr lang="en-US" sz="3600" dirty="0">
              <a:solidFill>
                <a:schemeClr val="bg1"/>
              </a:solidFill>
              <a:latin typeface="Adobe Caslon Pro Bold" panose="0205070206050A020403" pitchFamily="18" charset="0"/>
            </a:endParaRPr>
          </a:p>
        </p:txBody>
      </p:sp>
    </p:spTree>
    <p:extLst>
      <p:ext uri="{BB962C8B-B14F-4D97-AF65-F5344CB8AC3E}">
        <p14:creationId xmlns:p14="http://schemas.microsoft.com/office/powerpoint/2010/main" val="37794275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30821"/>
            <a:ext cx="9144000" cy="3416320"/>
          </a:xfrm>
          <a:prstGeom prst="rect">
            <a:avLst/>
          </a:prstGeom>
          <a:noFill/>
        </p:spPr>
        <p:txBody>
          <a:bodyPr wrap="square" rtlCol="0">
            <a:spAutoFit/>
          </a:bodyPr>
          <a:lstStyle/>
          <a:p>
            <a:pPr algn="ctr"/>
            <a:r>
              <a:rPr lang="en-US" sz="3600" dirty="0" smtClean="0">
                <a:solidFill>
                  <a:schemeClr val="bg1"/>
                </a:solidFill>
                <a:latin typeface="Adobe Caslon Pro Bold" panose="0205070206050A020403" pitchFamily="18" charset="0"/>
              </a:rPr>
              <a:t>“but in case I am delayed, I write so that you will </a:t>
            </a:r>
            <a:r>
              <a:rPr lang="en-US" sz="3600" dirty="0" smtClean="0">
                <a:solidFill>
                  <a:srgbClr val="FFCC00"/>
                </a:solidFill>
                <a:latin typeface="Adobe Caslon Pro Bold" panose="0205070206050A020403" pitchFamily="18" charset="0"/>
              </a:rPr>
              <a:t>know how one ought to conduct himself  </a:t>
            </a:r>
            <a:r>
              <a:rPr lang="en-US" sz="3600" dirty="0" smtClean="0">
                <a:solidFill>
                  <a:schemeClr val="bg1"/>
                </a:solidFill>
                <a:latin typeface="Adobe Caslon Pro Bold" panose="0205070206050A020403" pitchFamily="18" charset="0"/>
              </a:rPr>
              <a:t>in the household of God, which is the church of the living God, the pillar and support           of the truth” </a:t>
            </a:r>
          </a:p>
          <a:p>
            <a:pPr algn="ctr"/>
            <a:r>
              <a:rPr lang="en-US" sz="3600" dirty="0" smtClean="0">
                <a:solidFill>
                  <a:schemeClr val="bg1"/>
                </a:solidFill>
                <a:latin typeface="Adobe Caslon Pro Bold" panose="0205070206050A020403" pitchFamily="18" charset="0"/>
              </a:rPr>
              <a:t>(1 Timothy 3:15)</a:t>
            </a:r>
            <a:endParaRPr lang="en-US" sz="3600" dirty="0">
              <a:solidFill>
                <a:schemeClr val="bg1"/>
              </a:solidFill>
              <a:latin typeface="Adobe Caslon Pro Bold" panose="0205070206050A020403" pitchFamily="18" charset="0"/>
            </a:endParaRPr>
          </a:p>
        </p:txBody>
      </p:sp>
      <p:grpSp>
        <p:nvGrpSpPr>
          <p:cNvPr id="3" name="Group 2"/>
          <p:cNvGrpSpPr/>
          <p:nvPr/>
        </p:nvGrpSpPr>
        <p:grpSpPr>
          <a:xfrm>
            <a:off x="0" y="5741044"/>
            <a:ext cx="9144000" cy="1240566"/>
            <a:chOff x="0" y="3044142"/>
            <a:chExt cx="9144000" cy="1240566"/>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44389" b="38734"/>
            <a:stretch/>
          </p:blipFill>
          <p:spPr>
            <a:xfrm>
              <a:off x="0" y="3044142"/>
              <a:ext cx="9144000" cy="1134319"/>
            </a:xfrm>
            <a:prstGeom prst="rect">
              <a:avLst/>
            </a:prstGeom>
          </p:spPr>
        </p:pic>
        <p:sp>
          <p:nvSpPr>
            <p:cNvPr id="5" name="Rectangle 4"/>
            <p:cNvSpPr/>
            <p:nvPr/>
          </p:nvSpPr>
          <p:spPr>
            <a:xfrm>
              <a:off x="144684" y="3177252"/>
              <a:ext cx="8854632" cy="879676"/>
            </a:xfrm>
            <a:prstGeom prst="rect">
              <a:avLst/>
            </a:prstGeom>
            <a:noFill/>
            <a:ln>
              <a:solidFill>
                <a:srgbClr val="A28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3207490"/>
              <a:ext cx="9144000" cy="1077218"/>
            </a:xfrm>
            <a:prstGeom prst="rect">
              <a:avLst/>
            </a:prstGeom>
            <a:noFill/>
          </p:spPr>
          <p:txBody>
            <a:bodyPr wrap="square" rtlCol="0">
              <a:spAutoFit/>
            </a:bodyPr>
            <a:lstStyle/>
            <a:p>
              <a:pPr algn="ctr"/>
              <a:r>
                <a:rPr lang="en-US" sz="2400" dirty="0" smtClean="0">
                  <a:solidFill>
                    <a:srgbClr val="A28300"/>
                  </a:solidFill>
                  <a:latin typeface="Adobe Caslon Pro Bold" panose="0205070206050A020403" pitchFamily="18" charset="0"/>
                </a:rPr>
                <a:t>A Message From</a:t>
              </a:r>
            </a:p>
            <a:p>
              <a:pPr algn="ctr"/>
              <a:r>
                <a:rPr lang="en-US" sz="4000" dirty="0" smtClean="0">
                  <a:solidFill>
                    <a:srgbClr val="A28300"/>
                  </a:solidFill>
                  <a:latin typeface="Adobe Caslon Pro Bold" panose="0205070206050A020403" pitchFamily="18" charset="0"/>
                </a:rPr>
                <a:t>1</a:t>
              </a:r>
              <a:r>
                <a:rPr lang="en-US" sz="4000" baseline="30000" dirty="0" smtClean="0">
                  <a:solidFill>
                    <a:srgbClr val="A28300"/>
                  </a:solidFill>
                  <a:latin typeface="Adobe Caslon Pro Bold" panose="0205070206050A020403" pitchFamily="18" charset="0"/>
                </a:rPr>
                <a:t>st</a:t>
              </a:r>
              <a:r>
                <a:rPr lang="en-US" sz="4000" dirty="0" smtClean="0">
                  <a:solidFill>
                    <a:srgbClr val="A28300"/>
                  </a:solidFill>
                  <a:latin typeface="Adobe Caslon Pro Bold" panose="0205070206050A020403" pitchFamily="18" charset="0"/>
                </a:rPr>
                <a:t> TIMOTHY</a:t>
              </a:r>
              <a:endParaRPr lang="en-US" sz="4000" dirty="0">
                <a:solidFill>
                  <a:srgbClr val="A28300"/>
                </a:solidFill>
                <a:latin typeface="Adobe Caslon Pro Bold" panose="0205070206050A020403" pitchFamily="18" charset="0"/>
              </a:endParaRPr>
            </a:p>
          </p:txBody>
        </p:sp>
      </p:grpSp>
    </p:spTree>
    <p:extLst>
      <p:ext uri="{BB962C8B-B14F-4D97-AF65-F5344CB8AC3E}">
        <p14:creationId xmlns:p14="http://schemas.microsoft.com/office/powerpoint/2010/main" val="41239364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3579"/>
            <a:ext cx="9144000" cy="2862322"/>
          </a:xfrm>
          <a:prstGeom prst="rect">
            <a:avLst/>
          </a:prstGeom>
          <a:noFill/>
        </p:spPr>
        <p:txBody>
          <a:bodyPr wrap="square" rtlCol="0">
            <a:spAutoFit/>
          </a:bodyPr>
          <a:lstStyle/>
          <a:p>
            <a:pPr algn="ctr"/>
            <a:r>
              <a:rPr lang="en-US" sz="3600" dirty="0" smtClean="0">
                <a:solidFill>
                  <a:schemeClr val="bg1"/>
                </a:solidFill>
                <a:latin typeface="Adobe Caslon Pro Bold" panose="0205070206050A020403" pitchFamily="18" charset="0"/>
              </a:rPr>
              <a:t>“Pay close attention to yourself and to your teaching; persevere in these things, for as you do this you will ensure salvation both for yourself and for those who hear you.” </a:t>
            </a:r>
          </a:p>
          <a:p>
            <a:pPr algn="ctr"/>
            <a:r>
              <a:rPr lang="en-US" sz="3600" dirty="0" smtClean="0">
                <a:solidFill>
                  <a:schemeClr val="bg1"/>
                </a:solidFill>
                <a:latin typeface="Adobe Caslon Pro Bold" panose="0205070206050A020403" pitchFamily="18" charset="0"/>
              </a:rPr>
              <a:t>(1 Timothy 4:16)</a:t>
            </a:r>
            <a:endParaRPr lang="en-US" sz="3600" dirty="0">
              <a:solidFill>
                <a:schemeClr val="bg1"/>
              </a:solidFill>
              <a:latin typeface="Adobe Caslon Pro Bold" panose="0205070206050A020403" pitchFamily="18" charset="0"/>
            </a:endParaRPr>
          </a:p>
        </p:txBody>
      </p:sp>
      <p:grpSp>
        <p:nvGrpSpPr>
          <p:cNvPr id="3" name="Group 2"/>
          <p:cNvGrpSpPr/>
          <p:nvPr/>
        </p:nvGrpSpPr>
        <p:grpSpPr>
          <a:xfrm>
            <a:off x="0" y="5741044"/>
            <a:ext cx="9144000" cy="1240566"/>
            <a:chOff x="0" y="3044142"/>
            <a:chExt cx="9144000" cy="1240566"/>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44389" b="38734"/>
            <a:stretch/>
          </p:blipFill>
          <p:spPr>
            <a:xfrm>
              <a:off x="0" y="3044142"/>
              <a:ext cx="9144000" cy="1134319"/>
            </a:xfrm>
            <a:prstGeom prst="rect">
              <a:avLst/>
            </a:prstGeom>
          </p:spPr>
        </p:pic>
        <p:sp>
          <p:nvSpPr>
            <p:cNvPr id="5" name="Rectangle 4"/>
            <p:cNvSpPr/>
            <p:nvPr/>
          </p:nvSpPr>
          <p:spPr>
            <a:xfrm>
              <a:off x="144684" y="3177252"/>
              <a:ext cx="8854632" cy="879676"/>
            </a:xfrm>
            <a:prstGeom prst="rect">
              <a:avLst/>
            </a:prstGeom>
            <a:noFill/>
            <a:ln>
              <a:solidFill>
                <a:srgbClr val="A28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3207490"/>
              <a:ext cx="9144000" cy="1077218"/>
            </a:xfrm>
            <a:prstGeom prst="rect">
              <a:avLst/>
            </a:prstGeom>
            <a:noFill/>
          </p:spPr>
          <p:txBody>
            <a:bodyPr wrap="square" rtlCol="0">
              <a:spAutoFit/>
            </a:bodyPr>
            <a:lstStyle/>
            <a:p>
              <a:pPr algn="ctr"/>
              <a:r>
                <a:rPr lang="en-US" sz="2400" dirty="0" smtClean="0">
                  <a:solidFill>
                    <a:srgbClr val="A28300"/>
                  </a:solidFill>
                  <a:latin typeface="Adobe Caslon Pro Bold" panose="0205070206050A020403" pitchFamily="18" charset="0"/>
                </a:rPr>
                <a:t>A Message From</a:t>
              </a:r>
            </a:p>
            <a:p>
              <a:pPr algn="ctr"/>
              <a:r>
                <a:rPr lang="en-US" sz="4000" dirty="0" smtClean="0">
                  <a:solidFill>
                    <a:srgbClr val="A28300"/>
                  </a:solidFill>
                  <a:latin typeface="Adobe Caslon Pro Bold" panose="0205070206050A020403" pitchFamily="18" charset="0"/>
                </a:rPr>
                <a:t>1</a:t>
              </a:r>
              <a:r>
                <a:rPr lang="en-US" sz="4000" baseline="30000" dirty="0" smtClean="0">
                  <a:solidFill>
                    <a:srgbClr val="A28300"/>
                  </a:solidFill>
                  <a:latin typeface="Adobe Caslon Pro Bold" panose="0205070206050A020403" pitchFamily="18" charset="0"/>
                </a:rPr>
                <a:t>st</a:t>
              </a:r>
              <a:r>
                <a:rPr lang="en-US" sz="4000" dirty="0" smtClean="0">
                  <a:solidFill>
                    <a:srgbClr val="A28300"/>
                  </a:solidFill>
                  <a:latin typeface="Adobe Caslon Pro Bold" panose="0205070206050A020403" pitchFamily="18" charset="0"/>
                </a:rPr>
                <a:t> TIMOTHY</a:t>
              </a:r>
              <a:endParaRPr lang="en-US" sz="4000" dirty="0">
                <a:solidFill>
                  <a:srgbClr val="A28300"/>
                </a:solidFill>
                <a:latin typeface="Adobe Caslon Pro Bold" panose="0205070206050A020403" pitchFamily="18" charset="0"/>
              </a:endParaRPr>
            </a:p>
          </p:txBody>
        </p:sp>
      </p:grpSp>
    </p:spTree>
    <p:extLst>
      <p:ext uri="{BB962C8B-B14F-4D97-AF65-F5344CB8AC3E}">
        <p14:creationId xmlns:p14="http://schemas.microsoft.com/office/powerpoint/2010/main" val="1291297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t="47880" b="41271"/>
          <a:stretch/>
        </p:blipFill>
        <p:spPr>
          <a:xfrm>
            <a:off x="-40511" y="100045"/>
            <a:ext cx="9242384" cy="729205"/>
          </a:xfrm>
          <a:prstGeom prst="rect">
            <a:avLst/>
          </a:prstGeom>
          <a:ln>
            <a:solidFill>
              <a:srgbClr val="A28300"/>
            </a:solidFill>
          </a:ln>
        </p:spPr>
      </p:pic>
      <p:sp>
        <p:nvSpPr>
          <p:cNvPr id="2" name="TextBox 1"/>
          <p:cNvSpPr txBox="1"/>
          <p:nvPr/>
        </p:nvSpPr>
        <p:spPr>
          <a:xfrm>
            <a:off x="0" y="213157"/>
            <a:ext cx="9144000" cy="646331"/>
          </a:xfrm>
          <a:prstGeom prst="rect">
            <a:avLst/>
          </a:prstGeom>
          <a:noFill/>
        </p:spPr>
        <p:txBody>
          <a:bodyPr wrap="square" rtlCol="0">
            <a:spAutoFit/>
          </a:bodyPr>
          <a:lstStyle/>
          <a:p>
            <a:pPr algn="ctr"/>
            <a:r>
              <a:rPr lang="en-US" sz="3600" dirty="0" smtClean="0">
                <a:solidFill>
                  <a:schemeClr val="bg1"/>
                </a:solidFill>
                <a:latin typeface="Adobe Caslon Pro Bold" panose="0205070206050A020403" pitchFamily="18" charset="0"/>
              </a:rPr>
              <a:t>“Pay close attention to yourself”</a:t>
            </a:r>
            <a:r>
              <a:rPr lang="en-US" sz="3600" dirty="0">
                <a:solidFill>
                  <a:schemeClr val="bg1"/>
                </a:solidFill>
                <a:latin typeface="Adobe Caslon Pro Bold" panose="0205070206050A020403" pitchFamily="18" charset="0"/>
              </a:rPr>
              <a:t> </a:t>
            </a:r>
            <a:r>
              <a:rPr lang="en-US" sz="2800" dirty="0" smtClean="0">
                <a:solidFill>
                  <a:schemeClr val="bg1"/>
                </a:solidFill>
                <a:latin typeface="Adobe Caslon Pro Bold" panose="0205070206050A020403" pitchFamily="18" charset="0"/>
              </a:rPr>
              <a:t>(1 Tim. 4:16)</a:t>
            </a:r>
            <a:endParaRPr lang="en-US" sz="2800" dirty="0">
              <a:solidFill>
                <a:schemeClr val="bg1"/>
              </a:solidFill>
              <a:latin typeface="Adobe Caslon Pro Bold" panose="0205070206050A020403" pitchFamily="18" charset="0"/>
            </a:endParaRPr>
          </a:p>
        </p:txBody>
      </p:sp>
      <p:sp>
        <p:nvSpPr>
          <p:cNvPr id="3" name="TextBox 2"/>
          <p:cNvSpPr txBox="1"/>
          <p:nvPr/>
        </p:nvSpPr>
        <p:spPr>
          <a:xfrm>
            <a:off x="8681" y="1022836"/>
            <a:ext cx="9144000" cy="3108543"/>
          </a:xfrm>
          <a:prstGeom prst="rect">
            <a:avLst/>
          </a:prstGeom>
          <a:noFill/>
          <a:effectLst>
            <a:glow rad="127000">
              <a:srgbClr val="000000"/>
            </a:glow>
          </a:effectLst>
        </p:spPr>
        <p:txBody>
          <a:bodyPr wrap="square" rtlCol="0">
            <a:spAutoFit/>
          </a:bodyPr>
          <a:lstStyle/>
          <a:p>
            <a:r>
              <a:rPr lang="en-US" sz="2800" dirty="0" smtClean="0">
                <a:solidFill>
                  <a:schemeClr val="bg1"/>
                </a:solidFill>
                <a:effectLst>
                  <a:glow rad="101600">
                    <a:schemeClr val="bg2">
                      <a:lumMod val="10000"/>
                      <a:alpha val="40000"/>
                    </a:schemeClr>
                  </a:glow>
                </a:effectLst>
                <a:latin typeface="Adobe Caslon Pro Bold" panose="0205070206050A020403" pitchFamily="18" charset="0"/>
              </a:rPr>
              <a:t>Romans 2:21 </a:t>
            </a:r>
            <a:r>
              <a:rPr lang="en-US" sz="2800" i="1" dirty="0" smtClean="0">
                <a:solidFill>
                  <a:schemeClr val="bg1"/>
                </a:solidFill>
                <a:effectLst>
                  <a:glow rad="101600">
                    <a:schemeClr val="bg2">
                      <a:lumMod val="10000"/>
                      <a:alpha val="40000"/>
                    </a:schemeClr>
                  </a:glow>
                </a:effectLst>
                <a:latin typeface="Adobe Caslon Pro Bold" panose="0205070206050A020403" pitchFamily="18" charset="0"/>
              </a:rPr>
              <a:t>“you, therefore, who teach another, do you not teach yourself?”</a:t>
            </a:r>
          </a:p>
          <a:p>
            <a:endParaRPr lang="en-US" sz="2800" dirty="0">
              <a:solidFill>
                <a:schemeClr val="bg1"/>
              </a:solidFill>
              <a:effectLst>
                <a:glow rad="101600">
                  <a:schemeClr val="bg2">
                    <a:lumMod val="10000"/>
                    <a:alpha val="40000"/>
                  </a:schemeClr>
                </a:glow>
              </a:effectLst>
              <a:latin typeface="Adobe Caslon Pro Bold" panose="0205070206050A020403" pitchFamily="18" charset="0"/>
            </a:endParaRPr>
          </a:p>
          <a:p>
            <a:r>
              <a:rPr lang="en-US" sz="2800" dirty="0" smtClean="0">
                <a:solidFill>
                  <a:schemeClr val="bg1"/>
                </a:solidFill>
                <a:effectLst>
                  <a:glow rad="101600">
                    <a:schemeClr val="bg2">
                      <a:lumMod val="10000"/>
                      <a:alpha val="40000"/>
                    </a:schemeClr>
                  </a:glow>
                </a:effectLst>
                <a:latin typeface="Adobe Caslon Pro Bold" panose="0205070206050A020403" pitchFamily="18" charset="0"/>
              </a:rPr>
              <a:t>2 Corinthians 13:5 </a:t>
            </a:r>
            <a:r>
              <a:rPr lang="en-US" sz="2800" i="1" dirty="0" smtClean="0">
                <a:solidFill>
                  <a:schemeClr val="bg1"/>
                </a:solidFill>
                <a:effectLst>
                  <a:glow rad="101600">
                    <a:schemeClr val="bg2">
                      <a:lumMod val="10000"/>
                      <a:alpha val="40000"/>
                    </a:schemeClr>
                  </a:glow>
                </a:effectLst>
                <a:latin typeface="Adobe Caslon Pro Bold" panose="0205070206050A020403" pitchFamily="18" charset="0"/>
              </a:rPr>
              <a:t>“Test yourself to see if you are in the faith; examine yourselves!”</a:t>
            </a:r>
          </a:p>
          <a:p>
            <a:endParaRPr lang="en-US" sz="2800" i="1" dirty="0">
              <a:solidFill>
                <a:schemeClr val="bg1"/>
              </a:solidFill>
              <a:effectLst>
                <a:glow rad="101600">
                  <a:schemeClr val="bg2">
                    <a:lumMod val="10000"/>
                    <a:alpha val="40000"/>
                  </a:schemeClr>
                </a:glow>
              </a:effectLst>
              <a:latin typeface="Adobe Caslon Pro Bold" panose="0205070206050A020403" pitchFamily="18" charset="0"/>
            </a:endParaRPr>
          </a:p>
          <a:p>
            <a:r>
              <a:rPr lang="en-US" sz="2800" dirty="0" smtClean="0">
                <a:solidFill>
                  <a:schemeClr val="bg1"/>
                </a:solidFill>
                <a:effectLst>
                  <a:glow rad="101600">
                    <a:schemeClr val="bg2">
                      <a:lumMod val="10000"/>
                      <a:alpha val="40000"/>
                    </a:schemeClr>
                  </a:glow>
                </a:effectLst>
                <a:latin typeface="Adobe Caslon Pro Bold" panose="0205070206050A020403" pitchFamily="18" charset="0"/>
              </a:rPr>
              <a:t>James 1:23-25 </a:t>
            </a:r>
            <a:endParaRPr lang="en-US" sz="2800" dirty="0">
              <a:solidFill>
                <a:schemeClr val="bg1"/>
              </a:solidFill>
              <a:effectLst>
                <a:glow rad="101600">
                  <a:schemeClr val="bg2">
                    <a:lumMod val="10000"/>
                    <a:alpha val="40000"/>
                  </a:schemeClr>
                </a:glow>
              </a:effectLst>
              <a:latin typeface="Adobe Caslon Pro Bold" panose="0205070206050A020403" pitchFamily="18" charset="0"/>
            </a:endParaRPr>
          </a:p>
        </p:txBody>
      </p:sp>
      <p:grpSp>
        <p:nvGrpSpPr>
          <p:cNvPr id="5" name="Group 4"/>
          <p:cNvGrpSpPr/>
          <p:nvPr/>
        </p:nvGrpSpPr>
        <p:grpSpPr>
          <a:xfrm>
            <a:off x="0" y="5741044"/>
            <a:ext cx="9144000" cy="1240566"/>
            <a:chOff x="0" y="3044142"/>
            <a:chExt cx="9144000" cy="1240566"/>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44389" b="38734"/>
            <a:stretch/>
          </p:blipFill>
          <p:spPr>
            <a:xfrm>
              <a:off x="0" y="3044142"/>
              <a:ext cx="9144000" cy="1134319"/>
            </a:xfrm>
            <a:prstGeom prst="rect">
              <a:avLst/>
            </a:prstGeom>
          </p:spPr>
        </p:pic>
        <p:sp>
          <p:nvSpPr>
            <p:cNvPr id="7" name="Rectangle 6"/>
            <p:cNvSpPr/>
            <p:nvPr/>
          </p:nvSpPr>
          <p:spPr>
            <a:xfrm>
              <a:off x="144684" y="3177252"/>
              <a:ext cx="8854632" cy="879676"/>
            </a:xfrm>
            <a:prstGeom prst="rect">
              <a:avLst/>
            </a:prstGeom>
            <a:noFill/>
            <a:ln>
              <a:solidFill>
                <a:srgbClr val="A28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3207490"/>
              <a:ext cx="9144000" cy="1077218"/>
            </a:xfrm>
            <a:prstGeom prst="rect">
              <a:avLst/>
            </a:prstGeom>
            <a:noFill/>
          </p:spPr>
          <p:txBody>
            <a:bodyPr wrap="square" rtlCol="0">
              <a:spAutoFit/>
            </a:bodyPr>
            <a:lstStyle/>
            <a:p>
              <a:pPr algn="ctr"/>
              <a:r>
                <a:rPr lang="en-US" sz="2400" dirty="0" smtClean="0">
                  <a:solidFill>
                    <a:srgbClr val="A28300"/>
                  </a:solidFill>
                  <a:latin typeface="Adobe Caslon Pro Bold" panose="0205070206050A020403" pitchFamily="18" charset="0"/>
                </a:rPr>
                <a:t>A Message From</a:t>
              </a:r>
            </a:p>
            <a:p>
              <a:pPr algn="ctr"/>
              <a:r>
                <a:rPr lang="en-US" sz="4000" dirty="0" smtClean="0">
                  <a:solidFill>
                    <a:srgbClr val="A28300"/>
                  </a:solidFill>
                  <a:latin typeface="Adobe Caslon Pro Bold" panose="0205070206050A020403" pitchFamily="18" charset="0"/>
                </a:rPr>
                <a:t>1</a:t>
              </a:r>
              <a:r>
                <a:rPr lang="en-US" sz="4000" baseline="30000" dirty="0" smtClean="0">
                  <a:solidFill>
                    <a:srgbClr val="A28300"/>
                  </a:solidFill>
                  <a:latin typeface="Adobe Caslon Pro Bold" panose="0205070206050A020403" pitchFamily="18" charset="0"/>
                </a:rPr>
                <a:t>st</a:t>
              </a:r>
              <a:r>
                <a:rPr lang="en-US" sz="4000" dirty="0" smtClean="0">
                  <a:solidFill>
                    <a:srgbClr val="A28300"/>
                  </a:solidFill>
                  <a:latin typeface="Adobe Caslon Pro Bold" panose="0205070206050A020403" pitchFamily="18" charset="0"/>
                </a:rPr>
                <a:t> TIMOTHY</a:t>
              </a:r>
              <a:endParaRPr lang="en-US" sz="4000" dirty="0">
                <a:solidFill>
                  <a:srgbClr val="A28300"/>
                </a:solidFill>
                <a:latin typeface="Adobe Caslon Pro Bold" panose="0205070206050A020403" pitchFamily="18" charset="0"/>
              </a:endParaRPr>
            </a:p>
          </p:txBody>
        </p:sp>
      </p:grpSp>
    </p:spTree>
    <p:extLst>
      <p:ext uri="{BB962C8B-B14F-4D97-AF65-F5344CB8AC3E}">
        <p14:creationId xmlns:p14="http://schemas.microsoft.com/office/powerpoint/2010/main" val="24222809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5741044"/>
            <a:ext cx="9144000" cy="1240566"/>
            <a:chOff x="0" y="3044142"/>
            <a:chExt cx="9144000" cy="1240566"/>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44389" b="38734"/>
            <a:stretch/>
          </p:blipFill>
          <p:spPr>
            <a:xfrm>
              <a:off x="0" y="3044142"/>
              <a:ext cx="9144000" cy="1134319"/>
            </a:xfrm>
            <a:prstGeom prst="rect">
              <a:avLst/>
            </a:prstGeom>
          </p:spPr>
        </p:pic>
        <p:sp>
          <p:nvSpPr>
            <p:cNvPr id="10" name="Rectangle 9"/>
            <p:cNvSpPr/>
            <p:nvPr/>
          </p:nvSpPr>
          <p:spPr>
            <a:xfrm>
              <a:off x="144684" y="3177252"/>
              <a:ext cx="8854632" cy="879676"/>
            </a:xfrm>
            <a:prstGeom prst="rect">
              <a:avLst/>
            </a:prstGeom>
            <a:noFill/>
            <a:ln>
              <a:solidFill>
                <a:srgbClr val="A28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3207490"/>
              <a:ext cx="9144000" cy="1077218"/>
            </a:xfrm>
            <a:prstGeom prst="rect">
              <a:avLst/>
            </a:prstGeom>
            <a:noFill/>
          </p:spPr>
          <p:txBody>
            <a:bodyPr wrap="square" rtlCol="0">
              <a:spAutoFit/>
            </a:bodyPr>
            <a:lstStyle/>
            <a:p>
              <a:pPr algn="ctr"/>
              <a:r>
                <a:rPr lang="en-US" sz="2400" dirty="0" smtClean="0">
                  <a:solidFill>
                    <a:srgbClr val="A28300"/>
                  </a:solidFill>
                  <a:latin typeface="Adobe Caslon Pro Bold" panose="0205070206050A020403" pitchFamily="18" charset="0"/>
                </a:rPr>
                <a:t>A Message From</a:t>
              </a:r>
            </a:p>
            <a:p>
              <a:pPr algn="ctr"/>
              <a:r>
                <a:rPr lang="en-US" sz="4000" dirty="0" smtClean="0">
                  <a:solidFill>
                    <a:srgbClr val="A28300"/>
                  </a:solidFill>
                  <a:latin typeface="Adobe Caslon Pro Bold" panose="0205070206050A020403" pitchFamily="18" charset="0"/>
                </a:rPr>
                <a:t>1</a:t>
              </a:r>
              <a:r>
                <a:rPr lang="en-US" sz="4000" baseline="30000" dirty="0" smtClean="0">
                  <a:solidFill>
                    <a:srgbClr val="A28300"/>
                  </a:solidFill>
                  <a:latin typeface="Adobe Caslon Pro Bold" panose="0205070206050A020403" pitchFamily="18" charset="0"/>
                </a:rPr>
                <a:t>st</a:t>
              </a:r>
              <a:r>
                <a:rPr lang="en-US" sz="4000" dirty="0" smtClean="0">
                  <a:solidFill>
                    <a:srgbClr val="A28300"/>
                  </a:solidFill>
                  <a:latin typeface="Adobe Caslon Pro Bold" panose="0205070206050A020403" pitchFamily="18" charset="0"/>
                </a:rPr>
                <a:t> TIMOTHY</a:t>
              </a:r>
              <a:endParaRPr lang="en-US" sz="4000" dirty="0">
                <a:solidFill>
                  <a:srgbClr val="A28300"/>
                </a:solidFill>
                <a:latin typeface="Adobe Caslon Pro Bold" panose="0205070206050A020403" pitchFamily="18" charset="0"/>
              </a:endParaRPr>
            </a:p>
          </p:txBody>
        </p:sp>
      </p:grpSp>
      <p:sp>
        <p:nvSpPr>
          <p:cNvPr id="13" name="TextBox 12"/>
          <p:cNvSpPr txBox="1"/>
          <p:nvPr/>
        </p:nvSpPr>
        <p:spPr>
          <a:xfrm>
            <a:off x="0" y="630821"/>
            <a:ext cx="9144000" cy="5078313"/>
          </a:xfrm>
          <a:prstGeom prst="rect">
            <a:avLst/>
          </a:prstGeom>
          <a:noFill/>
        </p:spPr>
        <p:txBody>
          <a:bodyPr wrap="square" rtlCol="0">
            <a:spAutoFit/>
          </a:bodyPr>
          <a:lstStyle/>
          <a:p>
            <a:pPr algn="ctr"/>
            <a:r>
              <a:rPr lang="en-US" sz="3600" dirty="0" smtClean="0">
                <a:solidFill>
                  <a:schemeClr val="bg1"/>
                </a:solidFill>
                <a:latin typeface="Adobe Caslon Pro Bold" panose="0205070206050A020403" pitchFamily="18" charset="0"/>
              </a:rPr>
              <a:t>“In pointing out these things to the brethren, you will be a good servant of Christ Jesus, constantly nourished on the words of the faith and of the sound doctrine which you have been following. But have nothing to do with worldly fables fit only for old women. On the other hand, discipline yourself for the purpose of godliness…” </a:t>
            </a:r>
          </a:p>
          <a:p>
            <a:pPr algn="ctr"/>
            <a:r>
              <a:rPr lang="en-US" sz="3600" dirty="0" smtClean="0">
                <a:solidFill>
                  <a:schemeClr val="bg1"/>
                </a:solidFill>
                <a:latin typeface="Adobe Caslon Pro Bold" panose="0205070206050A020403" pitchFamily="18" charset="0"/>
              </a:rPr>
              <a:t>(1 Timothy 4:6-8)</a:t>
            </a:r>
            <a:endParaRPr lang="en-US" sz="3600" dirty="0">
              <a:solidFill>
                <a:schemeClr val="bg1"/>
              </a:solidFill>
              <a:latin typeface="Adobe Caslon Pro Bold" panose="0205070206050A020403" pitchFamily="18" charset="0"/>
            </a:endParaRPr>
          </a:p>
        </p:txBody>
      </p:sp>
    </p:spTree>
    <p:extLst>
      <p:ext uri="{BB962C8B-B14F-4D97-AF65-F5344CB8AC3E}">
        <p14:creationId xmlns:p14="http://schemas.microsoft.com/office/powerpoint/2010/main" val="7194310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t="47880" b="41271"/>
          <a:stretch/>
        </p:blipFill>
        <p:spPr>
          <a:xfrm>
            <a:off x="-40511" y="100045"/>
            <a:ext cx="9242384" cy="729205"/>
          </a:xfrm>
          <a:prstGeom prst="rect">
            <a:avLst/>
          </a:prstGeom>
          <a:ln>
            <a:solidFill>
              <a:srgbClr val="A28300"/>
            </a:solidFill>
          </a:ln>
        </p:spPr>
      </p:pic>
      <p:sp>
        <p:nvSpPr>
          <p:cNvPr id="2" name="TextBox 1"/>
          <p:cNvSpPr txBox="1"/>
          <p:nvPr/>
        </p:nvSpPr>
        <p:spPr>
          <a:xfrm>
            <a:off x="0" y="213157"/>
            <a:ext cx="9144000" cy="646331"/>
          </a:xfrm>
          <a:prstGeom prst="rect">
            <a:avLst/>
          </a:prstGeom>
          <a:noFill/>
        </p:spPr>
        <p:txBody>
          <a:bodyPr wrap="square" rtlCol="0">
            <a:spAutoFit/>
          </a:bodyPr>
          <a:lstStyle/>
          <a:p>
            <a:pPr algn="ctr"/>
            <a:r>
              <a:rPr lang="en-US" sz="3600" dirty="0" smtClean="0">
                <a:solidFill>
                  <a:schemeClr val="bg1"/>
                </a:solidFill>
                <a:latin typeface="Adobe Caslon Pro Bold" panose="0205070206050A020403" pitchFamily="18" charset="0"/>
              </a:rPr>
              <a:t>“Constantly Nourished on word…” </a:t>
            </a:r>
            <a:r>
              <a:rPr lang="en-US" sz="2800" dirty="0" smtClean="0">
                <a:solidFill>
                  <a:schemeClr val="bg1"/>
                </a:solidFill>
                <a:latin typeface="Adobe Caslon Pro Bold" panose="0205070206050A020403" pitchFamily="18" charset="0"/>
              </a:rPr>
              <a:t>(1 Tim. 4:6)</a:t>
            </a:r>
            <a:endParaRPr lang="en-US" sz="2800" dirty="0">
              <a:solidFill>
                <a:schemeClr val="bg1"/>
              </a:solidFill>
              <a:latin typeface="Adobe Caslon Pro Bold" panose="0205070206050A020403" pitchFamily="18" charset="0"/>
            </a:endParaRPr>
          </a:p>
        </p:txBody>
      </p:sp>
      <p:sp>
        <p:nvSpPr>
          <p:cNvPr id="3" name="TextBox 2"/>
          <p:cNvSpPr txBox="1"/>
          <p:nvPr/>
        </p:nvSpPr>
        <p:spPr>
          <a:xfrm>
            <a:off x="8681" y="1022836"/>
            <a:ext cx="9144000" cy="2677656"/>
          </a:xfrm>
          <a:prstGeom prst="rect">
            <a:avLst/>
          </a:prstGeom>
          <a:noFill/>
          <a:effectLst>
            <a:glow rad="127000">
              <a:srgbClr val="000000"/>
            </a:glow>
          </a:effectLst>
        </p:spPr>
        <p:txBody>
          <a:bodyPr wrap="square" rtlCol="0">
            <a:spAutoFit/>
          </a:bodyPr>
          <a:lstStyle/>
          <a:p>
            <a:r>
              <a:rPr lang="en-US" sz="2800" dirty="0" smtClean="0">
                <a:solidFill>
                  <a:schemeClr val="bg1"/>
                </a:solidFill>
                <a:effectLst>
                  <a:glow rad="101600">
                    <a:schemeClr val="bg2">
                      <a:lumMod val="10000"/>
                      <a:alpha val="40000"/>
                    </a:schemeClr>
                  </a:glow>
                </a:effectLst>
                <a:latin typeface="Adobe Caslon Pro Bold" panose="0205070206050A020403" pitchFamily="18" charset="0"/>
              </a:rPr>
              <a:t>2 Timothy 2:15</a:t>
            </a:r>
            <a:r>
              <a:rPr lang="en-US" sz="2800" i="1" dirty="0" smtClean="0">
                <a:solidFill>
                  <a:schemeClr val="bg1"/>
                </a:solidFill>
                <a:effectLst>
                  <a:glow rad="101600">
                    <a:schemeClr val="bg2">
                      <a:lumMod val="10000"/>
                      <a:alpha val="40000"/>
                    </a:schemeClr>
                  </a:glow>
                </a:effectLst>
                <a:latin typeface="Adobe Caslon Pro Bold" panose="0205070206050A020403" pitchFamily="18" charset="0"/>
              </a:rPr>
              <a:t>“Be diligent to present yourself approved to God as a workman who does not need to be ashamed, accurately handling the truth”</a:t>
            </a:r>
          </a:p>
          <a:p>
            <a:endParaRPr lang="en-US" sz="2800" dirty="0">
              <a:solidFill>
                <a:schemeClr val="bg1"/>
              </a:solidFill>
              <a:effectLst>
                <a:glow rad="101600">
                  <a:schemeClr val="bg2">
                    <a:lumMod val="10000"/>
                    <a:alpha val="40000"/>
                  </a:schemeClr>
                </a:glow>
              </a:effectLst>
              <a:latin typeface="Adobe Caslon Pro Bold" panose="0205070206050A020403" pitchFamily="18" charset="0"/>
            </a:endParaRPr>
          </a:p>
          <a:p>
            <a:r>
              <a:rPr lang="en-US" sz="2800" dirty="0" smtClean="0">
                <a:solidFill>
                  <a:schemeClr val="bg1"/>
                </a:solidFill>
                <a:effectLst>
                  <a:glow rad="101600">
                    <a:schemeClr val="bg2">
                      <a:lumMod val="10000"/>
                      <a:alpha val="40000"/>
                    </a:schemeClr>
                  </a:glow>
                </a:effectLst>
                <a:latin typeface="Adobe Caslon Pro Bold" panose="0205070206050A020403" pitchFamily="18" charset="0"/>
              </a:rPr>
              <a:t>Colossians 3:2 </a:t>
            </a:r>
            <a:r>
              <a:rPr lang="en-US" sz="2800" i="1" dirty="0" smtClean="0">
                <a:solidFill>
                  <a:schemeClr val="bg1"/>
                </a:solidFill>
                <a:effectLst>
                  <a:glow rad="101600">
                    <a:schemeClr val="bg2">
                      <a:lumMod val="10000"/>
                      <a:alpha val="40000"/>
                    </a:schemeClr>
                  </a:glow>
                </a:effectLst>
                <a:latin typeface="Adobe Caslon Pro Bold" panose="0205070206050A020403" pitchFamily="18" charset="0"/>
              </a:rPr>
              <a:t>“Set your mind on things above, not on the things that are on earth”</a:t>
            </a:r>
          </a:p>
        </p:txBody>
      </p:sp>
      <p:grpSp>
        <p:nvGrpSpPr>
          <p:cNvPr id="5" name="Group 4"/>
          <p:cNvGrpSpPr/>
          <p:nvPr/>
        </p:nvGrpSpPr>
        <p:grpSpPr>
          <a:xfrm>
            <a:off x="0" y="5741044"/>
            <a:ext cx="9144000" cy="1240566"/>
            <a:chOff x="0" y="3044142"/>
            <a:chExt cx="9144000" cy="1240566"/>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44389" b="38734"/>
            <a:stretch/>
          </p:blipFill>
          <p:spPr>
            <a:xfrm>
              <a:off x="0" y="3044142"/>
              <a:ext cx="9144000" cy="1134319"/>
            </a:xfrm>
            <a:prstGeom prst="rect">
              <a:avLst/>
            </a:prstGeom>
          </p:spPr>
        </p:pic>
        <p:sp>
          <p:nvSpPr>
            <p:cNvPr id="7" name="Rectangle 6"/>
            <p:cNvSpPr/>
            <p:nvPr/>
          </p:nvSpPr>
          <p:spPr>
            <a:xfrm>
              <a:off x="144684" y="3177252"/>
              <a:ext cx="8854632" cy="879676"/>
            </a:xfrm>
            <a:prstGeom prst="rect">
              <a:avLst/>
            </a:prstGeom>
            <a:noFill/>
            <a:ln>
              <a:solidFill>
                <a:srgbClr val="A28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3207490"/>
              <a:ext cx="9144000" cy="1077218"/>
            </a:xfrm>
            <a:prstGeom prst="rect">
              <a:avLst/>
            </a:prstGeom>
            <a:noFill/>
          </p:spPr>
          <p:txBody>
            <a:bodyPr wrap="square" rtlCol="0">
              <a:spAutoFit/>
            </a:bodyPr>
            <a:lstStyle/>
            <a:p>
              <a:pPr algn="ctr"/>
              <a:r>
                <a:rPr lang="en-US" sz="2400" dirty="0" smtClean="0">
                  <a:solidFill>
                    <a:srgbClr val="A28300"/>
                  </a:solidFill>
                  <a:latin typeface="Adobe Caslon Pro Bold" panose="0205070206050A020403" pitchFamily="18" charset="0"/>
                </a:rPr>
                <a:t>A Message From</a:t>
              </a:r>
            </a:p>
            <a:p>
              <a:pPr algn="ctr"/>
              <a:r>
                <a:rPr lang="en-US" sz="4000" dirty="0" smtClean="0">
                  <a:solidFill>
                    <a:srgbClr val="A28300"/>
                  </a:solidFill>
                  <a:latin typeface="Adobe Caslon Pro Bold" panose="0205070206050A020403" pitchFamily="18" charset="0"/>
                </a:rPr>
                <a:t>1</a:t>
              </a:r>
              <a:r>
                <a:rPr lang="en-US" sz="4000" baseline="30000" dirty="0" smtClean="0">
                  <a:solidFill>
                    <a:srgbClr val="A28300"/>
                  </a:solidFill>
                  <a:latin typeface="Adobe Caslon Pro Bold" panose="0205070206050A020403" pitchFamily="18" charset="0"/>
                </a:rPr>
                <a:t>st</a:t>
              </a:r>
              <a:r>
                <a:rPr lang="en-US" sz="4000" dirty="0" smtClean="0">
                  <a:solidFill>
                    <a:srgbClr val="A28300"/>
                  </a:solidFill>
                  <a:latin typeface="Adobe Caslon Pro Bold" panose="0205070206050A020403" pitchFamily="18" charset="0"/>
                </a:rPr>
                <a:t> TIMOTHY</a:t>
              </a:r>
              <a:endParaRPr lang="en-US" sz="4000" dirty="0">
                <a:solidFill>
                  <a:srgbClr val="A28300"/>
                </a:solidFill>
                <a:latin typeface="Adobe Caslon Pro Bold" panose="0205070206050A020403" pitchFamily="18" charset="0"/>
              </a:endParaRPr>
            </a:p>
          </p:txBody>
        </p:sp>
      </p:grpSp>
    </p:spTree>
    <p:extLst>
      <p:ext uri="{BB962C8B-B14F-4D97-AF65-F5344CB8AC3E}">
        <p14:creationId xmlns:p14="http://schemas.microsoft.com/office/powerpoint/2010/main" val="24038192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t="47880" b="41271"/>
          <a:stretch/>
        </p:blipFill>
        <p:spPr>
          <a:xfrm>
            <a:off x="-40511" y="100045"/>
            <a:ext cx="9242384" cy="729205"/>
          </a:xfrm>
          <a:prstGeom prst="rect">
            <a:avLst/>
          </a:prstGeom>
          <a:ln>
            <a:solidFill>
              <a:srgbClr val="A28300"/>
            </a:solidFill>
          </a:ln>
        </p:spPr>
      </p:pic>
      <p:sp>
        <p:nvSpPr>
          <p:cNvPr id="2" name="TextBox 1"/>
          <p:cNvSpPr txBox="1"/>
          <p:nvPr/>
        </p:nvSpPr>
        <p:spPr>
          <a:xfrm>
            <a:off x="0" y="213157"/>
            <a:ext cx="9144000" cy="646331"/>
          </a:xfrm>
          <a:prstGeom prst="rect">
            <a:avLst/>
          </a:prstGeom>
          <a:noFill/>
        </p:spPr>
        <p:txBody>
          <a:bodyPr wrap="square" rtlCol="0">
            <a:spAutoFit/>
          </a:bodyPr>
          <a:lstStyle/>
          <a:p>
            <a:pPr algn="ctr"/>
            <a:r>
              <a:rPr lang="en-US" sz="3600" dirty="0" smtClean="0">
                <a:solidFill>
                  <a:schemeClr val="bg1"/>
                </a:solidFill>
                <a:latin typeface="Adobe Caslon Pro Bold" panose="0205070206050A020403" pitchFamily="18" charset="0"/>
              </a:rPr>
              <a:t>“Discipline yourself…</a:t>
            </a:r>
            <a:r>
              <a:rPr lang="en-US" sz="2800" dirty="0" smtClean="0">
                <a:solidFill>
                  <a:schemeClr val="bg1"/>
                </a:solidFill>
                <a:latin typeface="Adobe Caslon Pro Bold" panose="0205070206050A020403" pitchFamily="18" charset="0"/>
              </a:rPr>
              <a:t>(1 Tim. 4:7-8)</a:t>
            </a:r>
            <a:endParaRPr lang="en-US" sz="2800" dirty="0">
              <a:solidFill>
                <a:schemeClr val="bg1"/>
              </a:solidFill>
              <a:latin typeface="Adobe Caslon Pro Bold" panose="0205070206050A020403" pitchFamily="18" charset="0"/>
            </a:endParaRPr>
          </a:p>
        </p:txBody>
      </p:sp>
      <p:sp>
        <p:nvSpPr>
          <p:cNvPr id="3" name="TextBox 2"/>
          <p:cNvSpPr txBox="1"/>
          <p:nvPr/>
        </p:nvSpPr>
        <p:spPr>
          <a:xfrm>
            <a:off x="8681" y="1022836"/>
            <a:ext cx="9144000" cy="3539430"/>
          </a:xfrm>
          <a:prstGeom prst="rect">
            <a:avLst/>
          </a:prstGeom>
          <a:noFill/>
          <a:effectLst>
            <a:glow rad="127000">
              <a:srgbClr val="000000"/>
            </a:glow>
          </a:effectLst>
        </p:spPr>
        <p:txBody>
          <a:bodyPr wrap="square" rtlCol="0">
            <a:spAutoFit/>
          </a:bodyPr>
          <a:lstStyle/>
          <a:p>
            <a:r>
              <a:rPr lang="en-US" sz="2800" dirty="0" smtClean="0">
                <a:solidFill>
                  <a:schemeClr val="bg1"/>
                </a:solidFill>
                <a:effectLst>
                  <a:glow rad="101600">
                    <a:schemeClr val="bg2">
                      <a:lumMod val="10000"/>
                      <a:alpha val="40000"/>
                    </a:schemeClr>
                  </a:glow>
                </a:effectLst>
                <a:latin typeface="Adobe Caslon Pro Bold" panose="0205070206050A020403" pitchFamily="18" charset="0"/>
              </a:rPr>
              <a:t>Galatians 5:23 </a:t>
            </a:r>
            <a:r>
              <a:rPr lang="en-US" sz="2800" i="1" dirty="0" smtClean="0">
                <a:solidFill>
                  <a:schemeClr val="bg1"/>
                </a:solidFill>
                <a:effectLst>
                  <a:glow rad="101600">
                    <a:schemeClr val="bg2">
                      <a:lumMod val="10000"/>
                      <a:alpha val="40000"/>
                    </a:schemeClr>
                  </a:glow>
                </a:effectLst>
                <a:latin typeface="Adobe Caslon Pro Bold" panose="0205070206050A020403" pitchFamily="18" charset="0"/>
              </a:rPr>
              <a:t>“self control”  </a:t>
            </a:r>
            <a:r>
              <a:rPr lang="en-US" sz="2800" dirty="0" smtClean="0">
                <a:solidFill>
                  <a:schemeClr val="bg1"/>
                </a:solidFill>
                <a:effectLst>
                  <a:glow rad="101600">
                    <a:schemeClr val="bg2">
                      <a:lumMod val="10000"/>
                      <a:alpha val="40000"/>
                    </a:schemeClr>
                  </a:glow>
                </a:effectLst>
                <a:latin typeface="Adobe Caslon Pro Bold" panose="0205070206050A020403" pitchFamily="18" charset="0"/>
              </a:rPr>
              <a:t>is part of the fruit of the Spirit</a:t>
            </a:r>
          </a:p>
          <a:p>
            <a:endParaRPr lang="en-US" sz="2800" dirty="0">
              <a:solidFill>
                <a:schemeClr val="bg1"/>
              </a:solidFill>
              <a:effectLst>
                <a:glow rad="101600">
                  <a:schemeClr val="bg2">
                    <a:lumMod val="10000"/>
                    <a:alpha val="40000"/>
                  </a:schemeClr>
                </a:glow>
              </a:effectLst>
              <a:latin typeface="Adobe Caslon Pro Bold" panose="0205070206050A020403" pitchFamily="18" charset="0"/>
            </a:endParaRPr>
          </a:p>
          <a:p>
            <a:endParaRPr lang="en-US" sz="2800" dirty="0" smtClean="0">
              <a:solidFill>
                <a:schemeClr val="bg1"/>
              </a:solidFill>
              <a:effectLst>
                <a:glow rad="101600">
                  <a:schemeClr val="bg2">
                    <a:lumMod val="10000"/>
                    <a:alpha val="40000"/>
                  </a:schemeClr>
                </a:glow>
              </a:effectLst>
              <a:latin typeface="Adobe Caslon Pro Bold" panose="0205070206050A020403" pitchFamily="18" charset="0"/>
            </a:endParaRPr>
          </a:p>
          <a:p>
            <a:r>
              <a:rPr lang="en-US" sz="2800" dirty="0" smtClean="0">
                <a:solidFill>
                  <a:schemeClr val="bg1"/>
                </a:solidFill>
                <a:effectLst>
                  <a:glow rad="101600">
                    <a:schemeClr val="bg2">
                      <a:lumMod val="10000"/>
                      <a:alpha val="40000"/>
                    </a:schemeClr>
                  </a:glow>
                </a:effectLst>
                <a:latin typeface="Adobe Caslon Pro Bold" panose="0205070206050A020403" pitchFamily="18" charset="0"/>
              </a:rPr>
              <a:t>2 Peter 1:6 </a:t>
            </a:r>
            <a:r>
              <a:rPr lang="en-US" sz="2800" i="1" dirty="0" smtClean="0">
                <a:solidFill>
                  <a:schemeClr val="bg1"/>
                </a:solidFill>
                <a:effectLst>
                  <a:glow rad="101600">
                    <a:schemeClr val="bg2">
                      <a:lumMod val="10000"/>
                      <a:alpha val="40000"/>
                    </a:schemeClr>
                  </a:glow>
                </a:effectLst>
                <a:latin typeface="Adobe Caslon Pro Bold" panose="0205070206050A020403" pitchFamily="18" charset="0"/>
              </a:rPr>
              <a:t>“add self control”</a:t>
            </a:r>
          </a:p>
          <a:p>
            <a:endParaRPr lang="en-US" sz="2800" dirty="0">
              <a:solidFill>
                <a:schemeClr val="bg1"/>
              </a:solidFill>
              <a:effectLst>
                <a:glow rad="101600">
                  <a:schemeClr val="bg2">
                    <a:lumMod val="10000"/>
                    <a:alpha val="40000"/>
                  </a:schemeClr>
                </a:glow>
              </a:effectLst>
              <a:latin typeface="Adobe Caslon Pro Bold" panose="0205070206050A020403" pitchFamily="18" charset="0"/>
            </a:endParaRPr>
          </a:p>
          <a:p>
            <a:r>
              <a:rPr lang="en-US" sz="2800" dirty="0" smtClean="0">
                <a:solidFill>
                  <a:schemeClr val="bg1"/>
                </a:solidFill>
                <a:effectLst>
                  <a:glow rad="101600">
                    <a:schemeClr val="bg2">
                      <a:lumMod val="10000"/>
                      <a:alpha val="40000"/>
                    </a:schemeClr>
                  </a:glow>
                </a:effectLst>
                <a:latin typeface="Adobe Caslon Pro Bold" panose="0205070206050A020403" pitchFamily="18" charset="0"/>
              </a:rPr>
              <a:t>1 Corinthians 9:25-27 The example of Paul</a:t>
            </a:r>
          </a:p>
          <a:p>
            <a:endParaRPr lang="en-US" sz="2800" i="1" dirty="0">
              <a:solidFill>
                <a:schemeClr val="bg1"/>
              </a:solidFill>
              <a:effectLst>
                <a:glow rad="101600">
                  <a:schemeClr val="bg2">
                    <a:lumMod val="10000"/>
                    <a:alpha val="40000"/>
                  </a:schemeClr>
                </a:glow>
              </a:effectLst>
              <a:latin typeface="Adobe Caslon Pro Bold" panose="0205070206050A020403" pitchFamily="18" charset="0"/>
            </a:endParaRPr>
          </a:p>
          <a:p>
            <a:r>
              <a:rPr lang="en-US" sz="2800" i="1" dirty="0" smtClean="0">
                <a:solidFill>
                  <a:schemeClr val="bg1"/>
                </a:solidFill>
                <a:effectLst>
                  <a:glow rad="101600">
                    <a:schemeClr val="bg2">
                      <a:lumMod val="10000"/>
                      <a:alpha val="40000"/>
                    </a:schemeClr>
                  </a:glow>
                </a:effectLst>
                <a:latin typeface="Adobe Caslon Pro Bold" panose="0205070206050A020403" pitchFamily="18" charset="0"/>
              </a:rPr>
              <a:t>“For the purpose of godliness” </a:t>
            </a:r>
          </a:p>
        </p:txBody>
      </p:sp>
      <p:grpSp>
        <p:nvGrpSpPr>
          <p:cNvPr id="5" name="Group 4"/>
          <p:cNvGrpSpPr/>
          <p:nvPr/>
        </p:nvGrpSpPr>
        <p:grpSpPr>
          <a:xfrm>
            <a:off x="0" y="5741044"/>
            <a:ext cx="9144000" cy="1240566"/>
            <a:chOff x="0" y="3044142"/>
            <a:chExt cx="9144000" cy="1240566"/>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44389" b="38734"/>
            <a:stretch/>
          </p:blipFill>
          <p:spPr>
            <a:xfrm>
              <a:off x="0" y="3044142"/>
              <a:ext cx="9144000" cy="1134319"/>
            </a:xfrm>
            <a:prstGeom prst="rect">
              <a:avLst/>
            </a:prstGeom>
          </p:spPr>
        </p:pic>
        <p:sp>
          <p:nvSpPr>
            <p:cNvPr id="7" name="Rectangle 6"/>
            <p:cNvSpPr/>
            <p:nvPr/>
          </p:nvSpPr>
          <p:spPr>
            <a:xfrm>
              <a:off x="144684" y="3177252"/>
              <a:ext cx="8854632" cy="879676"/>
            </a:xfrm>
            <a:prstGeom prst="rect">
              <a:avLst/>
            </a:prstGeom>
            <a:noFill/>
            <a:ln>
              <a:solidFill>
                <a:srgbClr val="A28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3207490"/>
              <a:ext cx="9144000" cy="1077218"/>
            </a:xfrm>
            <a:prstGeom prst="rect">
              <a:avLst/>
            </a:prstGeom>
            <a:noFill/>
          </p:spPr>
          <p:txBody>
            <a:bodyPr wrap="square" rtlCol="0">
              <a:spAutoFit/>
            </a:bodyPr>
            <a:lstStyle/>
            <a:p>
              <a:pPr algn="ctr"/>
              <a:r>
                <a:rPr lang="en-US" sz="2400" dirty="0" smtClean="0">
                  <a:solidFill>
                    <a:srgbClr val="A28300"/>
                  </a:solidFill>
                  <a:latin typeface="Adobe Caslon Pro Bold" panose="0205070206050A020403" pitchFamily="18" charset="0"/>
                </a:rPr>
                <a:t>A Message From</a:t>
              </a:r>
            </a:p>
            <a:p>
              <a:pPr algn="ctr"/>
              <a:r>
                <a:rPr lang="en-US" sz="4000" dirty="0" smtClean="0">
                  <a:solidFill>
                    <a:srgbClr val="A28300"/>
                  </a:solidFill>
                  <a:latin typeface="Adobe Caslon Pro Bold" panose="0205070206050A020403" pitchFamily="18" charset="0"/>
                </a:rPr>
                <a:t>1</a:t>
              </a:r>
              <a:r>
                <a:rPr lang="en-US" sz="4000" baseline="30000" dirty="0" smtClean="0">
                  <a:solidFill>
                    <a:srgbClr val="A28300"/>
                  </a:solidFill>
                  <a:latin typeface="Adobe Caslon Pro Bold" panose="0205070206050A020403" pitchFamily="18" charset="0"/>
                </a:rPr>
                <a:t>st</a:t>
              </a:r>
              <a:r>
                <a:rPr lang="en-US" sz="4000" dirty="0" smtClean="0">
                  <a:solidFill>
                    <a:srgbClr val="A28300"/>
                  </a:solidFill>
                  <a:latin typeface="Adobe Caslon Pro Bold" panose="0205070206050A020403" pitchFamily="18" charset="0"/>
                </a:rPr>
                <a:t> TIMOTHY</a:t>
              </a:r>
              <a:endParaRPr lang="en-US" sz="4000" dirty="0">
                <a:solidFill>
                  <a:srgbClr val="A28300"/>
                </a:solidFill>
                <a:latin typeface="Adobe Caslon Pro Bold" panose="0205070206050A020403" pitchFamily="18" charset="0"/>
              </a:endParaRPr>
            </a:p>
          </p:txBody>
        </p:sp>
      </p:grpSp>
    </p:spTree>
    <p:extLst>
      <p:ext uri="{BB962C8B-B14F-4D97-AF65-F5344CB8AC3E}">
        <p14:creationId xmlns:p14="http://schemas.microsoft.com/office/powerpoint/2010/main" val="3618209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3579"/>
            <a:ext cx="9144000" cy="2862322"/>
          </a:xfrm>
          <a:prstGeom prst="rect">
            <a:avLst/>
          </a:prstGeom>
          <a:noFill/>
        </p:spPr>
        <p:txBody>
          <a:bodyPr wrap="square" rtlCol="0">
            <a:spAutoFit/>
          </a:bodyPr>
          <a:lstStyle/>
          <a:p>
            <a:pPr algn="ctr"/>
            <a:r>
              <a:rPr lang="en-US" sz="3600" dirty="0" smtClean="0">
                <a:solidFill>
                  <a:schemeClr val="bg1"/>
                </a:solidFill>
                <a:latin typeface="Adobe Caslon Pro Bold" panose="0205070206050A020403" pitchFamily="18" charset="0"/>
              </a:rPr>
              <a:t>“Let no one look down on your youthfulness, but rather in speech, conduct, love, faith       and purity, show yourself an example                  of those who believe.”</a:t>
            </a:r>
          </a:p>
          <a:p>
            <a:pPr algn="ctr"/>
            <a:r>
              <a:rPr lang="en-US" sz="3600" dirty="0" smtClean="0">
                <a:solidFill>
                  <a:schemeClr val="bg1"/>
                </a:solidFill>
                <a:latin typeface="Adobe Caslon Pro Bold" panose="0205070206050A020403" pitchFamily="18" charset="0"/>
              </a:rPr>
              <a:t>(1 Timothy 4:12)</a:t>
            </a:r>
            <a:endParaRPr lang="en-US" sz="3600" dirty="0">
              <a:solidFill>
                <a:schemeClr val="bg1"/>
              </a:solidFill>
              <a:latin typeface="Adobe Caslon Pro Bold" panose="0205070206050A020403" pitchFamily="18" charset="0"/>
            </a:endParaRPr>
          </a:p>
        </p:txBody>
      </p:sp>
      <p:grpSp>
        <p:nvGrpSpPr>
          <p:cNvPr id="3" name="Group 2"/>
          <p:cNvGrpSpPr/>
          <p:nvPr/>
        </p:nvGrpSpPr>
        <p:grpSpPr>
          <a:xfrm>
            <a:off x="0" y="5741044"/>
            <a:ext cx="9144000" cy="1240566"/>
            <a:chOff x="0" y="3044142"/>
            <a:chExt cx="9144000" cy="1240566"/>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44389" b="38734"/>
            <a:stretch/>
          </p:blipFill>
          <p:spPr>
            <a:xfrm>
              <a:off x="0" y="3044142"/>
              <a:ext cx="9144000" cy="1134319"/>
            </a:xfrm>
            <a:prstGeom prst="rect">
              <a:avLst/>
            </a:prstGeom>
          </p:spPr>
        </p:pic>
        <p:sp>
          <p:nvSpPr>
            <p:cNvPr id="5" name="Rectangle 4"/>
            <p:cNvSpPr/>
            <p:nvPr/>
          </p:nvSpPr>
          <p:spPr>
            <a:xfrm>
              <a:off x="144684" y="3177252"/>
              <a:ext cx="8854632" cy="879676"/>
            </a:xfrm>
            <a:prstGeom prst="rect">
              <a:avLst/>
            </a:prstGeom>
            <a:noFill/>
            <a:ln>
              <a:solidFill>
                <a:srgbClr val="A28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3207490"/>
              <a:ext cx="9144000" cy="1077218"/>
            </a:xfrm>
            <a:prstGeom prst="rect">
              <a:avLst/>
            </a:prstGeom>
            <a:noFill/>
          </p:spPr>
          <p:txBody>
            <a:bodyPr wrap="square" rtlCol="0">
              <a:spAutoFit/>
            </a:bodyPr>
            <a:lstStyle/>
            <a:p>
              <a:pPr algn="ctr"/>
              <a:r>
                <a:rPr lang="en-US" sz="2400" dirty="0" smtClean="0">
                  <a:solidFill>
                    <a:srgbClr val="A28300"/>
                  </a:solidFill>
                  <a:latin typeface="Adobe Caslon Pro Bold" panose="0205070206050A020403" pitchFamily="18" charset="0"/>
                </a:rPr>
                <a:t>A Message From</a:t>
              </a:r>
            </a:p>
            <a:p>
              <a:pPr algn="ctr"/>
              <a:r>
                <a:rPr lang="en-US" sz="4000" dirty="0" smtClean="0">
                  <a:solidFill>
                    <a:srgbClr val="A28300"/>
                  </a:solidFill>
                  <a:latin typeface="Adobe Caslon Pro Bold" panose="0205070206050A020403" pitchFamily="18" charset="0"/>
                </a:rPr>
                <a:t>1</a:t>
              </a:r>
              <a:r>
                <a:rPr lang="en-US" sz="4000" baseline="30000" dirty="0" smtClean="0">
                  <a:solidFill>
                    <a:srgbClr val="A28300"/>
                  </a:solidFill>
                  <a:latin typeface="Adobe Caslon Pro Bold" panose="0205070206050A020403" pitchFamily="18" charset="0"/>
                </a:rPr>
                <a:t>st</a:t>
              </a:r>
              <a:r>
                <a:rPr lang="en-US" sz="4000" dirty="0" smtClean="0">
                  <a:solidFill>
                    <a:srgbClr val="A28300"/>
                  </a:solidFill>
                  <a:latin typeface="Adobe Caslon Pro Bold" panose="0205070206050A020403" pitchFamily="18" charset="0"/>
                </a:rPr>
                <a:t> TIMOTHY</a:t>
              </a:r>
              <a:endParaRPr lang="en-US" sz="4000" dirty="0">
                <a:solidFill>
                  <a:srgbClr val="A28300"/>
                </a:solidFill>
                <a:latin typeface="Adobe Caslon Pro Bold" panose="0205070206050A020403" pitchFamily="18" charset="0"/>
              </a:endParaRPr>
            </a:p>
          </p:txBody>
        </p:sp>
      </p:grpSp>
    </p:spTree>
    <p:extLst>
      <p:ext uri="{BB962C8B-B14F-4D97-AF65-F5344CB8AC3E}">
        <p14:creationId xmlns:p14="http://schemas.microsoft.com/office/powerpoint/2010/main" val="36610877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TotalTime>
  <Words>872</Words>
  <Application>Microsoft Office PowerPoint</Application>
  <PresentationFormat>On-screen Show (4:3)</PresentationFormat>
  <Paragraphs>92</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 Light</vt:lpstr>
      <vt:lpstr>Arial</vt:lpstr>
      <vt:lpstr>Adobe Caslon Pro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11</cp:revision>
  <dcterms:created xsi:type="dcterms:W3CDTF">2025-03-18T14:39:03Z</dcterms:created>
  <dcterms:modified xsi:type="dcterms:W3CDTF">2025-03-18T16:14:59Z</dcterms:modified>
</cp:coreProperties>
</file>