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9" r:id="rId3"/>
    <p:sldId id="279" r:id="rId4"/>
    <p:sldId id="257" r:id="rId5"/>
    <p:sldId id="280" r:id="rId6"/>
    <p:sldId id="281" r:id="rId7"/>
    <p:sldId id="263" r:id="rId8"/>
    <p:sldId id="282" r:id="rId9"/>
    <p:sldId id="262" r:id="rId10"/>
    <p:sldId id="283" r:id="rId11"/>
    <p:sldId id="261" r:id="rId12"/>
    <p:sldId id="284" r:id="rId13"/>
    <p:sldId id="260" r:id="rId14"/>
    <p:sldId id="285" r:id="rId15"/>
    <p:sldId id="258" r:id="rId16"/>
    <p:sldId id="286" r:id="rId17"/>
    <p:sldId id="278" r:id="rId18"/>
    <p:sldId id="265" r:id="rId19"/>
    <p:sldId id="266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64" r:id="rId31"/>
  </p:sldIdLst>
  <p:sldSz cx="9144000" cy="6858000" type="screen4x3"/>
  <p:notesSz cx="6858000" cy="9144000"/>
  <p:embeddedFontLst>
    <p:embeddedFont>
      <p:font typeface="Alisha" panose="02000505000000020003" pitchFamily="50" charset="0"/>
      <p:regular r:id="rId32"/>
    </p:embeddedFont>
    <p:embeddedFont>
      <p:font typeface="Cronos Pro" panose="020C0502030403020304" pitchFamily="34" charset="0"/>
      <p:regular r:id="rId33"/>
      <p:bold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4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5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0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9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F1EE1-13B2-4BA0-A684-5B1D949D648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0965-05A7-41FB-9323-267AE3BED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2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48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3212A3-1826-60DE-AE41-7B1924360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7855" cy="61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5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6054" cy="514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7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324B14-6FFA-811D-303C-0F54AE672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96" y="0"/>
            <a:ext cx="5148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0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3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"/>
            <a:ext cx="9144000" cy="4839855"/>
            <a:chOff x="-46299" y="1036320"/>
            <a:chExt cx="9144000" cy="47853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6299" y="1036320"/>
              <a:ext cx="9144000" cy="47853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60737" y="1279003"/>
              <a:ext cx="4470409" cy="1544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Lakewood Church Bookstore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88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296" y="0"/>
            <a:ext cx="4715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32" y="0"/>
            <a:ext cx="9154632" cy="51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1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Called 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How are we called?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“It was for this He called you through our gospel, that you may gain the glory of our Lord Jesus Christ.”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(2 Thessalonians 2:14)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</a:t>
            </a:r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to open their eyes so that they may turn from darkness to light…”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(Acts 26:18)</a:t>
            </a:r>
          </a:p>
          <a:p>
            <a:endParaRPr lang="en-US" sz="2800" i="1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God </a:t>
            </a:r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“rescued us from the domain of darkness, and transferred us to the kingdom of His beloved Son”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(Colossians 1:13)</a:t>
            </a:r>
          </a:p>
        </p:txBody>
      </p:sp>
    </p:spTree>
    <p:extLst>
      <p:ext uri="{BB962C8B-B14F-4D97-AF65-F5344CB8AC3E}">
        <p14:creationId xmlns:p14="http://schemas.microsoft.com/office/powerpoint/2010/main" val="38215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Called Out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Saved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“the Lord was adding to their number day by day those who were being saved”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(Acts 2:47)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</a:t>
            </a:r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For all of you who were baptized into Christ have clothed yourselves with Christ” 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(Galatians 3:27)</a:t>
            </a:r>
          </a:p>
          <a:p>
            <a:endParaRPr lang="en-US" sz="2800" i="1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We can </a:t>
            </a:r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“obtain the salvation which is in Christ”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(2 Timothy 2:10)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“For by one Spirit we were all baptized into one body…”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(1 Corinthians 12:13)</a:t>
            </a:r>
          </a:p>
          <a:p>
            <a:r>
              <a:rPr lang="en-US" sz="2800" dirty="0">
                <a:solidFill>
                  <a:schemeClr val="accent4"/>
                </a:solidFill>
                <a:latin typeface="Cronos Pro" panose="020C0502030403020304" pitchFamily="34" charset="0"/>
              </a:rPr>
              <a:t>[Ephesians 1:22-23]</a:t>
            </a:r>
          </a:p>
        </p:txBody>
      </p:sp>
    </p:spTree>
    <p:extLst>
      <p:ext uri="{BB962C8B-B14F-4D97-AF65-F5344CB8AC3E}">
        <p14:creationId xmlns:p14="http://schemas.microsoft.com/office/powerpoint/2010/main" val="25635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632" cy="61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3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Called Out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Saved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Sanctified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“To the church of God which is at Corinth, to those who have been sanctified in Christ Jesus, saints by calling…”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(1 Corinthians 1:2)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“such were some of you; but you were washed, but you were sanctified, but you were justified …”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(1 Corinthians 6:11)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</a:t>
            </a:r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…as Christ also loved the church and gave Himself up for her so that He might sanctify her, having cleansed her by the washing of water with the word…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(Ephesians 5:5:25-27)</a:t>
            </a:r>
          </a:p>
        </p:txBody>
      </p:sp>
    </p:spTree>
    <p:extLst>
      <p:ext uri="{BB962C8B-B14F-4D97-AF65-F5344CB8AC3E}">
        <p14:creationId xmlns:p14="http://schemas.microsoft.com/office/powerpoint/2010/main" val="1823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Called Out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Saved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Sanctified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Depictions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Church of God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(1 Corinthians 1:2)</a:t>
            </a: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We are to live different from the world.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John 15:18-19; Romans 12:2; James 4:4; Philippians 2:15-16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House Of God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(1 Timothy 3:15; Ephesians 2:19)</a:t>
            </a:r>
          </a:p>
        </p:txBody>
      </p:sp>
    </p:spTree>
    <p:extLst>
      <p:ext uri="{BB962C8B-B14F-4D97-AF65-F5344CB8AC3E}">
        <p14:creationId xmlns:p14="http://schemas.microsoft.com/office/powerpoint/2010/main" val="66360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Called Out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Saved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Sanctified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Depictions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Temple of God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(1 Corinthians 3:16-17)</a:t>
            </a: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“Do you not know that you are a temple of God and that the Spirit of God dwells in you?...”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Ephesians 2:19-22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Kingdom Of God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(Romans 14:17)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Elders (qualifications: 1 Timothy 3, Titus 1)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Deacons (qualifications: 1 Timothy 3)</a:t>
            </a:r>
          </a:p>
        </p:txBody>
      </p:sp>
    </p:spTree>
    <p:extLst>
      <p:ext uri="{BB962C8B-B14F-4D97-AF65-F5344CB8AC3E}">
        <p14:creationId xmlns:p14="http://schemas.microsoft.com/office/powerpoint/2010/main" val="154845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Called Out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Saved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Sanctified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Depictions 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Two Uses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Universal Sense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Local Sense (1 Cor. 1:2; Eph. 1:1; Col. 1:2)</a:t>
            </a:r>
          </a:p>
          <a:p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“they went down to Antioch; and having gathered the </a:t>
            </a:r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congregation</a:t>
            </a:r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 together…”     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(Acts 15:30-31)</a:t>
            </a:r>
          </a:p>
        </p:txBody>
      </p:sp>
    </p:spTree>
    <p:extLst>
      <p:ext uri="{BB962C8B-B14F-4D97-AF65-F5344CB8AC3E}">
        <p14:creationId xmlns:p14="http://schemas.microsoft.com/office/powerpoint/2010/main" val="2628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What it is NOT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 For…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NOT a political entity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“render unto Caesar the things that are Caesar’s, and to God the things that are God’s.”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(Matthew 22:21)</a:t>
            </a:r>
          </a:p>
        </p:txBody>
      </p:sp>
    </p:spTree>
    <p:extLst>
      <p:ext uri="{BB962C8B-B14F-4D97-AF65-F5344CB8AC3E}">
        <p14:creationId xmlns:p14="http://schemas.microsoft.com/office/powerpoint/2010/main" val="215187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What it is NOT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 For…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NOT a political entity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NOT to entertain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NOT to offset expenses of human institutions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Whatever the individual can do, the church can do. </a:t>
            </a:r>
            <a:r>
              <a:rPr lang="en-US" sz="2800" b="1" dirty="0">
                <a:solidFill>
                  <a:srgbClr val="FF0000"/>
                </a:solidFill>
                <a:latin typeface="Cronos Pro" panose="020C0502030403020304" pitchFamily="34" charset="0"/>
              </a:rPr>
              <a:t>FALSE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What it is NOT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What it is for…</a:t>
            </a: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Evangelism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 For…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“Go therefore and make disciples of all the nations, baptizing them…”                        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(Matthew 28:19-20)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“Go into all the world and preach the gospel to all creation…”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(Mark 16:15-16)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church is </a:t>
            </a:r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“the pillar and support of the truth”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(1 Timothy 3:15)</a:t>
            </a:r>
          </a:p>
        </p:txBody>
      </p:sp>
    </p:spTree>
    <p:extLst>
      <p:ext uri="{BB962C8B-B14F-4D97-AF65-F5344CB8AC3E}">
        <p14:creationId xmlns:p14="http://schemas.microsoft.com/office/powerpoint/2010/main" val="102750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What it is NOT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What it is for…</a:t>
            </a: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Evangelism</a:t>
            </a: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Edification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 For…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“therefore encourage one another and build up one another…”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(1 Thessalonians 5:11)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“grow in the grace and knowledge of our Lord and Savior Jesus Christ”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(2 Peter 3:18)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“give attention to the public reading of Scripture, to exhortation and teaching”         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(1 Timothy 4:3)</a:t>
            </a:r>
          </a:p>
        </p:txBody>
      </p:sp>
    </p:spTree>
    <p:extLst>
      <p:ext uri="{BB962C8B-B14F-4D97-AF65-F5344CB8AC3E}">
        <p14:creationId xmlns:p14="http://schemas.microsoft.com/office/powerpoint/2010/main" val="223847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What it is NOT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What it is for…</a:t>
            </a: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Evangelism</a:t>
            </a: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Edification</a:t>
            </a: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Benevolence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 For…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Individual Instructions To All People</a:t>
            </a: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“…go and do the same…”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(Luke 10:30-37)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“He who steals must steal no longer; but rather he must labor, performing with his own hands what is good, so that he will have something to share with one who has need.”               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(Ephesians 4:28)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“…first learn to practice piety in regard to their own family and to make some return to their parents…”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(1 Timothy 5:4)</a:t>
            </a:r>
          </a:p>
        </p:txBody>
      </p:sp>
    </p:spTree>
    <p:extLst>
      <p:ext uri="{BB962C8B-B14F-4D97-AF65-F5344CB8AC3E}">
        <p14:creationId xmlns:p14="http://schemas.microsoft.com/office/powerpoint/2010/main" val="23569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8344" y="98385"/>
            <a:ext cx="2095018" cy="758141"/>
            <a:chOff x="0" y="81023"/>
            <a:chExt cx="2095018" cy="758141"/>
          </a:xfrm>
        </p:grpSpPr>
        <p:sp>
          <p:nvSpPr>
            <p:cNvPr id="4" name="Oval 3"/>
            <p:cNvSpPr/>
            <p:nvPr/>
          </p:nvSpPr>
          <p:spPr>
            <a:xfrm>
              <a:off x="0" y="81023"/>
              <a:ext cx="2095018" cy="75814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2046" y="370390"/>
              <a:ext cx="1805650" cy="3009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  <a:latin typeface="Cronos Pro" panose="020C0502030403020304" pitchFamily="34" charset="0"/>
                </a:rPr>
                <a:t> THE CHURCH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687" y="418731"/>
              <a:ext cx="1568369" cy="33362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33471"/>
                </a:avLst>
              </a:prstTxWarp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Alisha" panose="02000505000000020003" pitchFamily="50" charset="0"/>
                  <a:cs typeface="Alisha" panose="02000505000000020003" pitchFamily="50" charset="0"/>
                </a:rPr>
                <a:t>What It Is &amp; What It Is For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810" y="978061"/>
            <a:ext cx="23380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What it is NOT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What it is for…</a:t>
            </a: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Evangelism</a:t>
            </a: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Edification</a:t>
            </a: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Benevolence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0724" y="184280"/>
            <a:ext cx="429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lisha" panose="02000505000000020003" pitchFamily="50" charset="0"/>
                <a:cs typeface="Alisha" panose="02000505000000020003" pitchFamily="50" charset="0"/>
              </a:rPr>
              <a:t>What It Is For…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554" y="1015277"/>
            <a:ext cx="641044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Individual Benevolence To All People</a:t>
            </a:r>
          </a:p>
          <a:p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Church’s Contributions                       Are More Limited</a:t>
            </a: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“For Macedonia and Achaia have been pleased to make a contribution for the poor among the saints in Jerusalem”           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(Romans 15:26)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r>
              <a:rPr lang="en-US" sz="28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“Concerning the collection for the saints...”     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(1 Corinthians 16:1-2)</a:t>
            </a:r>
          </a:p>
        </p:txBody>
      </p:sp>
    </p:spTree>
    <p:extLst>
      <p:ext uri="{BB962C8B-B14F-4D97-AF65-F5344CB8AC3E}">
        <p14:creationId xmlns:p14="http://schemas.microsoft.com/office/powerpoint/2010/main" val="9283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D7C5E2-6B54-8271-E622-BB6CB60E9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4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49336" y="171212"/>
            <a:ext cx="3975903" cy="1313727"/>
            <a:chOff x="2262851" y="1666754"/>
            <a:chExt cx="3975903" cy="1313727"/>
          </a:xfrm>
        </p:grpSpPr>
        <p:sp>
          <p:nvSpPr>
            <p:cNvPr id="7" name="Oval 6"/>
            <p:cNvSpPr/>
            <p:nvPr/>
          </p:nvSpPr>
          <p:spPr>
            <a:xfrm>
              <a:off x="2262851" y="1666754"/>
              <a:ext cx="3975903" cy="1313727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685327" y="2083444"/>
              <a:ext cx="3206187" cy="711842"/>
              <a:chOff x="1967696" y="1111170"/>
              <a:chExt cx="3206187" cy="711842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967696" y="1111170"/>
                <a:ext cx="3113590" cy="5787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800000"/>
                  </a:avLst>
                </a:prstTxWarp>
                <a:spAutoFit/>
              </a:bodyPr>
              <a:lstStyle/>
              <a:p>
                <a:r>
                  <a:rPr lang="en-US" sz="9600" b="1" dirty="0">
                    <a:solidFill>
                      <a:schemeClr val="accent4"/>
                    </a:solidFill>
                    <a:latin typeface="Cronos Pro" panose="020C0502030403020304" pitchFamily="34" charset="0"/>
                  </a:rPr>
                  <a:t>THE CHURCH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967696" y="1400537"/>
                <a:ext cx="3206187" cy="42247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21533471"/>
                  </a:avLst>
                </a:prstTxWarp>
                <a:spAutoFit/>
              </a:bodyPr>
              <a:lstStyle/>
              <a:p>
                <a:r>
                  <a:rPr lang="en-US" sz="2800" dirty="0">
                    <a:solidFill>
                      <a:schemeClr val="accent4"/>
                    </a:solidFill>
                    <a:latin typeface="Alisha" panose="02000505000000020003" pitchFamily="50" charset="0"/>
                    <a:cs typeface="Alisha" panose="02000505000000020003" pitchFamily="50" charset="0"/>
                  </a:rPr>
                  <a:t>What It Is &amp; What It Is For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0" y="1583326"/>
            <a:ext cx="30015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Called Out</a:t>
            </a:r>
          </a:p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Saved</a:t>
            </a:r>
          </a:p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Sanctified</a:t>
            </a:r>
          </a:p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The Baptized </a:t>
            </a:r>
          </a:p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Into Christ</a:t>
            </a:r>
          </a:p>
          <a:p>
            <a:pPr algn="ctr"/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Universal</a:t>
            </a:r>
          </a:p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Local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7999" y="1583326"/>
            <a:ext cx="30015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For Evangelism</a:t>
            </a:r>
          </a:p>
          <a:p>
            <a:pPr algn="ctr"/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For Edification</a:t>
            </a:r>
          </a:p>
          <a:p>
            <a:pPr algn="ctr"/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ronos Pro" panose="020C0502030403020304" pitchFamily="34" charset="0"/>
              </a:rPr>
              <a:t>For Benevolence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ronos Pro" panose="020C05020304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705"/>
            <a:ext cx="9155305" cy="51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2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46DE6-765B-B425-FC1B-EFEC67F8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832" cy="5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4A338-4E85-3959-7A6D-AA323B36F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59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5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0148" cy="608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2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DA5741-C68C-6A61-867E-4F3899EE1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7987" cy="514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50" t="2352" r="4254" b="2907"/>
          <a:stretch/>
        </p:blipFill>
        <p:spPr>
          <a:xfrm>
            <a:off x="-1" y="0"/>
            <a:ext cx="9144001" cy="70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8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</TotalTime>
  <Words>994</Words>
  <Application>Microsoft Office PowerPoint</Application>
  <PresentationFormat>On-screen Show (4:3)</PresentationFormat>
  <Paragraphs>163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Calibri Light</vt:lpstr>
      <vt:lpstr>Cronos Pro</vt:lpstr>
      <vt:lpstr>Arial</vt:lpstr>
      <vt:lpstr>Alisha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Charles Willis</cp:lastModifiedBy>
  <cp:revision>23</cp:revision>
  <dcterms:created xsi:type="dcterms:W3CDTF">2025-02-18T15:20:26Z</dcterms:created>
  <dcterms:modified xsi:type="dcterms:W3CDTF">2025-02-23T14:40:36Z</dcterms:modified>
</cp:coreProperties>
</file>