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7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9"/>
      <p:bold r:id="rId10"/>
      <p:italic r:id="rId11"/>
      <p:boldItalic r:id="rId12"/>
    </p:embeddedFont>
    <p:embeddedFont>
      <p:font typeface="Garamond" panose="02020404030301010803" pitchFamily="18" charset="0"/>
      <p:regular r:id="rId13"/>
      <p:bold r:id="rId14"/>
      <p:italic r:id="rId1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79"/>
    <a:srgbClr val="FFFF00"/>
    <a:srgbClr val="E8C7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76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8B6B1-294F-43C8-9781-3E5C3AE925B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548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DD5EE-3ABD-4A1E-83E5-AF79E3DBEFF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742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DD5EE-3ABD-4A1E-83E5-AF79E3DBEFF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80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DD5EE-3ABD-4A1E-83E5-AF79E3DBEFF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306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DD5EE-3ABD-4A1E-83E5-AF79E3DBEFF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97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0" scaled="1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DD5EE-3ABD-4A1E-83E5-AF79E3DBEFF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316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DD5EE-3ABD-4A1E-83E5-AF79E3DBEFF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168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8D658-C60E-4DA2-AF9B-511971C2426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517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06E99-2D57-4538-8877-D8382C55A4E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261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158F5-7C35-4FB9-A2DA-C16ED530B7F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23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09035-1EAE-48C7-940B-4FF3BFAB325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88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DD5EE-3ABD-4A1E-83E5-AF79E3DBEFF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286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DD5EE-3ABD-4A1E-83E5-AF79E3DBEFF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43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4322B-3BD2-4DFC-AE49-1C97F35C804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159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D8888-3B96-47E5-802B-42E775487F2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980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529EF-BEE6-497A-B075-CE72D4AA5BD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881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fld id="{F65DD5EE-3ABD-4A1E-83E5-AF79E3DBEFF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47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65DD5EE-3ABD-4A1E-83E5-AF79E3DBEFF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6531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3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1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40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2455AE-56E2-4F47-A1F2-4916EA783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102096"/>
          </a:xfrm>
          <a:prstGeom prst="rect">
            <a:avLst/>
          </a:prstGeom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6751C4E3-878C-4602-9D5A-D841DFB7E39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95400" y="2438400"/>
            <a:ext cx="7848600" cy="1295400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altLang="en-US" sz="31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  <a:latin typeface="Garamond" panose="02020404030301010803" pitchFamily="18" charset="0"/>
              </a:rPr>
              <a:t>P</a:t>
            </a:r>
            <a:r>
              <a:rPr lang="en-US" altLang="en-US" sz="3100" b="1" cap="none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  <a:latin typeface="Garamond" panose="02020404030301010803" pitchFamily="18" charset="0"/>
              </a:rPr>
              <a:t>arable</a:t>
            </a:r>
            <a:r>
              <a:rPr lang="en-US" altLang="en-US" sz="31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  <a:latin typeface="Garamond" panose="02020404030301010803" pitchFamily="18" charset="0"/>
              </a:rPr>
              <a:t> O</a:t>
            </a:r>
            <a:r>
              <a:rPr lang="en-US" altLang="en-US" sz="3100" b="1" cap="none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  <a:latin typeface="Garamond" panose="02020404030301010803" pitchFamily="18" charset="0"/>
              </a:rPr>
              <a:t>f</a:t>
            </a:r>
            <a:r>
              <a:rPr lang="en-US" altLang="en-US" sz="31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  <a:latin typeface="Garamond" panose="02020404030301010803" pitchFamily="18" charset="0"/>
              </a:rPr>
              <a:t> </a:t>
            </a:r>
            <a:br>
              <a:rPr lang="en-US" altLang="en-US" sz="5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  <a:latin typeface="Garamond" panose="02020404030301010803" pitchFamily="18" charset="0"/>
              </a:rPr>
            </a:br>
            <a:r>
              <a:rPr lang="en-US" altLang="en-US" sz="67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  <a:latin typeface="Garamond" panose="02020404030301010803" pitchFamily="18" charset="0"/>
              </a:rPr>
              <a:t>The Lost Sheep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346B615-64A7-4F4A-8E66-C945FF67CFF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638800" y="3733800"/>
            <a:ext cx="2362200" cy="609600"/>
          </a:xfrm>
          <a:effectLst>
            <a:outerShdw blurRad="50800" dist="38100" dir="2700000" algn="tl" rotWithShape="0">
              <a:prstClr val="black">
                <a:alpha val="70000"/>
              </a:prstClr>
            </a:outerShdw>
          </a:effectLst>
        </p:spPr>
        <p:txBody>
          <a:bodyPr/>
          <a:lstStyle/>
          <a:p>
            <a:pPr algn="r"/>
            <a:r>
              <a:rPr lang="en-US" altLang="en-US" sz="3200" b="1" dirty="0">
                <a:solidFill>
                  <a:srgbClr val="FFFF00"/>
                </a:solidFill>
                <a:effectLst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Garamond" panose="02020404030301010803" pitchFamily="18" charset="0"/>
              </a:rPr>
              <a:t>Luke 15:3-7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B79E2B-809A-4563-9DFD-D13550EB4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67" r="10833"/>
          <a:stretch/>
        </p:blipFill>
        <p:spPr>
          <a:xfrm>
            <a:off x="5018843" y="152400"/>
            <a:ext cx="4114800" cy="4572000"/>
          </a:xfrm>
          <a:prstGeom prst="rect">
            <a:avLst/>
          </a:prstGeom>
        </p:spPr>
      </p:pic>
      <p:sp>
        <p:nvSpPr>
          <p:cNvPr id="3077" name="Rectangle 5">
            <a:extLst>
              <a:ext uri="{FF2B5EF4-FFF2-40B4-BE49-F238E27FC236}">
                <a16:creationId xmlns:a16="http://schemas.microsoft.com/office/drawing/2014/main" id="{FDE2417B-F29F-4D3C-9E5C-C5841DBF90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4561643" cy="609600"/>
          </a:xfrm>
        </p:spPr>
        <p:txBody>
          <a:bodyPr>
            <a:noAutofit/>
          </a:bodyPr>
          <a:lstStyle/>
          <a:p>
            <a:r>
              <a:rPr lang="en-US" altLang="en-US" sz="3600" b="1" dirty="0">
                <a:solidFill>
                  <a:srgbClr val="FFFF00"/>
                </a:solidFill>
                <a:latin typeface="Garamond" panose="02020404030301010803" pitchFamily="18" charset="0"/>
              </a:rPr>
              <a:t>W</a:t>
            </a:r>
            <a:r>
              <a:rPr lang="en-US" altLang="en-US" sz="3600" b="1" cap="none" dirty="0">
                <a:solidFill>
                  <a:srgbClr val="FFFF00"/>
                </a:solidFill>
                <a:latin typeface="Garamond" panose="02020404030301010803" pitchFamily="18" charset="0"/>
              </a:rPr>
              <a:t>e</a:t>
            </a:r>
            <a:r>
              <a:rPr lang="en-US" altLang="en-US" sz="3600" b="1" dirty="0">
                <a:solidFill>
                  <a:srgbClr val="FFFF00"/>
                </a:solidFill>
                <a:latin typeface="Garamond" panose="02020404030301010803" pitchFamily="18" charset="0"/>
              </a:rPr>
              <a:t> C</a:t>
            </a:r>
            <a:r>
              <a:rPr lang="en-US" altLang="en-US" sz="3600" b="1" cap="none" dirty="0">
                <a:solidFill>
                  <a:srgbClr val="FFFF00"/>
                </a:solidFill>
                <a:latin typeface="Garamond" panose="02020404030301010803" pitchFamily="18" charset="0"/>
              </a:rPr>
              <a:t>an</a:t>
            </a:r>
            <a:r>
              <a:rPr lang="en-US" altLang="en-US" sz="3600" b="1" dirty="0">
                <a:solidFill>
                  <a:srgbClr val="FFFF00"/>
                </a:solidFill>
                <a:latin typeface="Garamond" panose="02020404030301010803" pitchFamily="18" charset="0"/>
              </a:rPr>
              <a:t> B</a:t>
            </a:r>
            <a:r>
              <a:rPr lang="en-US" altLang="en-US" sz="3600" b="1" cap="none" dirty="0">
                <a:solidFill>
                  <a:srgbClr val="FFFF00"/>
                </a:solidFill>
                <a:latin typeface="Garamond" panose="02020404030301010803" pitchFamily="18" charset="0"/>
              </a:rPr>
              <a:t>e</a:t>
            </a:r>
            <a:r>
              <a:rPr lang="en-US" altLang="en-US" sz="3600" b="1" dirty="0">
                <a:solidFill>
                  <a:srgbClr val="FFFF00"/>
                </a:solidFill>
                <a:latin typeface="Garamond" panose="02020404030301010803" pitchFamily="18" charset="0"/>
              </a:rPr>
              <a:t> L</a:t>
            </a:r>
            <a:r>
              <a:rPr lang="en-US" altLang="en-US" sz="3600" b="1" cap="none" dirty="0">
                <a:solidFill>
                  <a:srgbClr val="FFFF00"/>
                </a:solidFill>
                <a:latin typeface="Garamond" panose="02020404030301010803" pitchFamily="18" charset="0"/>
              </a:rPr>
              <a:t>ost</a:t>
            </a:r>
            <a:endParaRPr lang="en-US" altLang="en-US" sz="3600" b="1" dirty="0"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59C30B32-3BDF-4AFD-8200-D0EDD1F929A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6435" y="616998"/>
            <a:ext cx="4476565" cy="6164802"/>
          </a:xfrm>
        </p:spPr>
        <p:txBody>
          <a:bodyPr>
            <a:normAutofit lnSpcReduction="10000"/>
          </a:bodyPr>
          <a:lstStyle/>
          <a:p>
            <a:r>
              <a:rPr lang="en-US" altLang="en-US" sz="2400" b="1" dirty="0">
                <a:solidFill>
                  <a:srgbClr val="FFFF79"/>
                </a:solidFill>
                <a:latin typeface="Garamond" panose="02020404030301010803" pitchFamily="18" charset="0"/>
              </a:rPr>
              <a:t>We can be separated from the group</a:t>
            </a:r>
          </a:p>
          <a:p>
            <a:r>
              <a:rPr lang="en-US" altLang="en-US" sz="2400" b="1" dirty="0">
                <a:solidFill>
                  <a:srgbClr val="FFFF79"/>
                </a:solidFill>
                <a:latin typeface="Garamond" panose="02020404030301010803" pitchFamily="18" charset="0"/>
              </a:rPr>
              <a:t>Some do not look up</a:t>
            </a:r>
          </a:p>
          <a:p>
            <a:r>
              <a:rPr lang="en-US" altLang="en-US" sz="2400" b="1" dirty="0">
                <a:solidFill>
                  <a:srgbClr val="FFFF79"/>
                </a:solidFill>
                <a:latin typeface="Garamond" panose="02020404030301010803" pitchFamily="18" charset="0"/>
              </a:rPr>
              <a:t>Some wander off</a:t>
            </a:r>
          </a:p>
          <a:p>
            <a:r>
              <a:rPr lang="en-US" altLang="en-US" sz="2400" b="1" dirty="0">
                <a:solidFill>
                  <a:srgbClr val="FFFF79"/>
                </a:solidFill>
                <a:latin typeface="Garamond" panose="02020404030301010803" pitchFamily="18" charset="0"/>
              </a:rPr>
              <a:t>Some purposefully leave to become lost                      </a:t>
            </a:r>
            <a:r>
              <a:rPr lang="en-US" altLang="en-US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(1 Pet. 2:25; 2 Pet. 2:15)</a:t>
            </a:r>
          </a:p>
          <a:p>
            <a:r>
              <a:rPr lang="en-US" altLang="en-US" sz="2400" b="1" dirty="0">
                <a:solidFill>
                  <a:srgbClr val="FFFF79"/>
                </a:solidFill>
                <a:latin typeface="Garamond" panose="02020404030301010803" pitchFamily="18" charset="0"/>
              </a:rPr>
              <a:t>They don’t know how to return                             </a:t>
            </a:r>
            <a:r>
              <a:rPr lang="en-US" altLang="en-US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(Acts 26:18; 2 Cor. 4:3-4)</a:t>
            </a:r>
          </a:p>
          <a:p>
            <a:r>
              <a:rPr lang="en-US" altLang="en-US" sz="2400" b="1" dirty="0">
                <a:solidFill>
                  <a:srgbClr val="FFFF79"/>
                </a:solidFill>
                <a:latin typeface="Garamond" panose="02020404030301010803" pitchFamily="18" charset="0"/>
              </a:rPr>
              <a:t>They believe they won’t be accepted back                             </a:t>
            </a:r>
            <a:r>
              <a:rPr lang="en-US" altLang="en-US" sz="2400" b="1" dirty="0">
                <a:solidFill>
                  <a:schemeClr val="tx1"/>
                </a:solidFill>
                <a:latin typeface="Garamond" panose="02020404030301010803" pitchFamily="18" charset="0"/>
              </a:rPr>
              <a:t>(Luke 17:3-4; Eph. 4:32; Matt. 26:22;  1 John 1:8-9; James 5:19-20)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>
            <a:extLst>
              <a:ext uri="{FF2B5EF4-FFF2-40B4-BE49-F238E27FC236}">
                <a16:creationId xmlns:a16="http://schemas.microsoft.com/office/drawing/2014/main" id="{0D3228BB-EE6B-423F-AD22-035D6FF87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28600"/>
            <a:ext cx="8229600" cy="6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b="1" dirty="0">
                <a:solidFill>
                  <a:srgbClr val="FFFF00"/>
                </a:solidFill>
                <a:latin typeface="Garamond" panose="02020404030301010803" pitchFamily="18" charset="0"/>
              </a:rPr>
              <a:t>The Foolishness Of Wanderer</a:t>
            </a:r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BF3D600A-8E9B-4847-B0BD-5751C5D97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890587"/>
            <a:ext cx="6324600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FFFF79"/>
                </a:solidFill>
                <a:latin typeface="Garamond" panose="02020404030301010803" pitchFamily="18" charset="0"/>
              </a:rPr>
              <a:t>LEAVES THE SECURITY OF THE FOLD                              </a:t>
            </a:r>
            <a:r>
              <a:rPr lang="en-US" altLang="en-US" sz="2400" b="1" dirty="0">
                <a:latin typeface="Garamond" panose="02020404030301010803" pitchFamily="18" charset="0"/>
              </a:rPr>
              <a:t>(2 Thess. 3:3; 1 Pet. 1:5; 4:19)</a:t>
            </a:r>
          </a:p>
          <a:p>
            <a:r>
              <a:rPr lang="en-US" altLang="en-US" sz="2400" b="1" dirty="0">
                <a:solidFill>
                  <a:srgbClr val="FFFF79"/>
                </a:solidFill>
                <a:latin typeface="Garamond" panose="02020404030301010803" pitchFamily="18" charset="0"/>
              </a:rPr>
              <a:t>WANDERER IS IN DIRE STRAITS                                   </a:t>
            </a:r>
            <a:r>
              <a:rPr lang="en-US" altLang="en-US" sz="2400" b="1" dirty="0">
                <a:latin typeface="Garamond" panose="02020404030301010803" pitchFamily="18" charset="0"/>
              </a:rPr>
              <a:t>(John 15:5)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BA008A-4A04-4152-9F9B-E67239302B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84" b="18879"/>
          <a:stretch/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66875E-F606-486D-9C7C-FB2D8C4FFA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25" r="50000"/>
          <a:stretch/>
        </p:blipFill>
        <p:spPr>
          <a:xfrm flipH="1">
            <a:off x="5257800" y="762000"/>
            <a:ext cx="3886200" cy="6096000"/>
          </a:xfrm>
          <a:prstGeom prst="rect">
            <a:avLst/>
          </a:prstGeom>
        </p:spPr>
      </p:pic>
      <p:sp>
        <p:nvSpPr>
          <p:cNvPr id="5124" name="Rectangle 4">
            <a:extLst>
              <a:ext uri="{FF2B5EF4-FFF2-40B4-BE49-F238E27FC236}">
                <a16:creationId xmlns:a16="http://schemas.microsoft.com/office/drawing/2014/main" id="{C268035F-F89D-46E5-AF03-EABF4BF07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5250"/>
            <a:ext cx="90678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en-US" b="1" dirty="0">
                <a:solidFill>
                  <a:srgbClr val="FFFF00"/>
                </a:solidFill>
                <a:latin typeface="Garamond" panose="02020404030301010803" pitchFamily="18" charset="0"/>
              </a:rPr>
              <a:t>See Christ’s Love For the Lost</a:t>
            </a: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454B128F-D5DA-43C9-965B-4361432A1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762000"/>
            <a:ext cx="52578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altLang="en-US" sz="2400" b="1" dirty="0">
                <a:solidFill>
                  <a:srgbClr val="FFFF79"/>
                </a:solidFill>
                <a:latin typeface="Garamond" panose="02020404030301010803" pitchFamily="18" charset="0"/>
              </a:rPr>
              <a:t>JESUS KNOWS WHEN WE STRAY             </a:t>
            </a:r>
            <a:r>
              <a:rPr lang="en-US" altLang="en-US" sz="2400" b="1" dirty="0">
                <a:latin typeface="Garamond" panose="02020404030301010803" pitchFamily="18" charset="0"/>
              </a:rPr>
              <a:t>(John 10:14; 2 Pet. 3:9)</a:t>
            </a:r>
          </a:p>
          <a:p>
            <a:pPr marL="0" indent="0">
              <a:buNone/>
            </a:pPr>
            <a:endParaRPr lang="en-US" altLang="en-US" sz="2400" b="1" dirty="0"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US" altLang="en-US" sz="2400" b="1" dirty="0">
                <a:solidFill>
                  <a:srgbClr val="FFFF79"/>
                </a:solidFill>
                <a:latin typeface="Garamond" panose="02020404030301010803" pitchFamily="18" charset="0"/>
              </a:rPr>
              <a:t>MORE CONCERNED FOR LOST THAN 99 FAITHFUL                          </a:t>
            </a:r>
            <a:r>
              <a:rPr lang="en-US" altLang="en-US" sz="2400" b="1" dirty="0">
                <a:latin typeface="Garamond" panose="02020404030301010803" pitchFamily="18" charset="0"/>
              </a:rPr>
              <a:t>(Matt. 9:12; Luke 19:10)</a:t>
            </a:r>
          </a:p>
          <a:p>
            <a:pPr marL="0" indent="0">
              <a:buNone/>
            </a:pPr>
            <a:endParaRPr lang="en-US" altLang="en-US" sz="2400" b="1" dirty="0"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US" altLang="en-US" sz="2400" b="1" dirty="0">
                <a:solidFill>
                  <a:srgbClr val="FFFF79"/>
                </a:solidFill>
                <a:latin typeface="Garamond" panose="02020404030301010803" pitchFamily="18" charset="0"/>
              </a:rPr>
              <a:t>JESUS SEEKS US OUT THAT WE MIGHT BE SAVED                                </a:t>
            </a:r>
            <a:r>
              <a:rPr lang="en-US" altLang="en-US" sz="2400" b="1" dirty="0">
                <a:latin typeface="Garamond" panose="02020404030301010803" pitchFamily="18" charset="0"/>
              </a:rPr>
              <a:t>(John 10:11, 15-18)</a:t>
            </a:r>
          </a:p>
          <a:p>
            <a:pPr marL="0" indent="0">
              <a:buNone/>
            </a:pPr>
            <a:endParaRPr lang="en-US" altLang="en-US" sz="2400" b="1" dirty="0"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US" altLang="en-US" sz="2400" b="1" dirty="0">
                <a:solidFill>
                  <a:srgbClr val="FFFF79"/>
                </a:solidFill>
                <a:latin typeface="Garamond" panose="02020404030301010803" pitchFamily="18" charset="0"/>
              </a:rPr>
              <a:t>HE CONTINUALLY LOOKS FOR THE LOST ONE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06DF96-4C42-4372-BD5B-1C6E9F8578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67" r="15833"/>
          <a:stretch/>
        </p:blipFill>
        <p:spPr>
          <a:xfrm flipH="1">
            <a:off x="0" y="754370"/>
            <a:ext cx="5715000" cy="6103630"/>
          </a:xfrm>
          <a:prstGeom prst="rect">
            <a:avLst/>
          </a:prstGeom>
        </p:spPr>
      </p:pic>
      <p:sp>
        <p:nvSpPr>
          <p:cNvPr id="6148" name="Rectangle 4">
            <a:extLst>
              <a:ext uri="{FF2B5EF4-FFF2-40B4-BE49-F238E27FC236}">
                <a16:creationId xmlns:a16="http://schemas.microsoft.com/office/drawing/2014/main" id="{943886F2-11E1-4170-A995-5C8E449EA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9050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200" b="1" dirty="0">
                <a:solidFill>
                  <a:srgbClr val="FFFF00"/>
                </a:solidFill>
                <a:latin typeface="Garamond" panose="02020404030301010803" pitchFamily="18" charset="0"/>
              </a:rPr>
              <a:t>The Relief &amp; Joy Of Finding The Lost</a:t>
            </a:r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23C78B08-30D5-4766-A1F9-F579535D0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2373" y="754370"/>
            <a:ext cx="3429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altLang="en-US" sz="2400" b="1" dirty="0">
                <a:solidFill>
                  <a:srgbClr val="FFFF79"/>
                </a:solidFill>
                <a:latin typeface="Garamond" panose="02020404030301010803" pitchFamily="18" charset="0"/>
              </a:rPr>
              <a:t>BEING RESCUED</a:t>
            </a:r>
          </a:p>
          <a:p>
            <a:pPr marL="0" indent="0">
              <a:buNone/>
            </a:pPr>
            <a:endParaRPr lang="en-US" altLang="en-US" sz="2400" b="1" dirty="0">
              <a:solidFill>
                <a:srgbClr val="FFFF79"/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US" altLang="en-US" sz="2400" b="1" dirty="0">
                <a:solidFill>
                  <a:srgbClr val="FFFF79"/>
                </a:solidFill>
                <a:latin typeface="Garamond" panose="02020404030301010803" pitchFamily="18" charset="0"/>
              </a:rPr>
              <a:t>THE JOY OF CHRIST </a:t>
            </a:r>
            <a:r>
              <a:rPr lang="en-US" altLang="en-US" sz="2400" b="1" dirty="0">
                <a:latin typeface="Garamond" panose="02020404030301010803" pitchFamily="18" charset="0"/>
              </a:rPr>
              <a:t>(Luke 15:5)</a:t>
            </a:r>
          </a:p>
          <a:p>
            <a:pPr marL="0" indent="0">
              <a:buNone/>
            </a:pPr>
            <a:endParaRPr lang="en-US" altLang="en-US" sz="2400" b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US" altLang="en-US" sz="2400" b="1" dirty="0">
                <a:solidFill>
                  <a:srgbClr val="FFFF79"/>
                </a:solidFill>
                <a:latin typeface="Garamond" panose="02020404030301010803" pitchFamily="18" charset="0"/>
              </a:rPr>
              <a:t>THE REJOICING IN HEAVEN </a:t>
            </a:r>
            <a:r>
              <a:rPr lang="en-US" altLang="en-US" sz="2400" b="1" dirty="0">
                <a:latin typeface="Garamond" panose="02020404030301010803" pitchFamily="18" charset="0"/>
              </a:rPr>
              <a:t>(Luke 15:10)</a:t>
            </a:r>
          </a:p>
          <a:p>
            <a:pPr marL="0" indent="0">
              <a:buNone/>
            </a:pPr>
            <a:endParaRPr lang="en-US" altLang="en-US" sz="2400" b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en-US" altLang="en-US" sz="2400" b="1" dirty="0">
                <a:solidFill>
                  <a:srgbClr val="FFFF79"/>
                </a:solidFill>
                <a:latin typeface="Garamond" panose="02020404030301010803" pitchFamily="18" charset="0"/>
              </a:rPr>
              <a:t>RECOGNIZE THE IMPORTANCE GOD PLACES ON REPENTANCE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>
            <a:extLst>
              <a:ext uri="{FF2B5EF4-FFF2-40B4-BE49-F238E27FC236}">
                <a16:creationId xmlns:a16="http://schemas.microsoft.com/office/drawing/2014/main" id="{EBA9A24B-2213-49AF-A3A2-AC270009C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chemeClr val="bg1"/>
                </a:solidFill>
                <a:latin typeface="Brush Script Std" pitchFamily="50" charset="0"/>
              </a:rPr>
              <a:t>Conclusion</a:t>
            </a:r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84871E90-3C16-4514-937A-20925150C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066800"/>
            <a:ext cx="82296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4800" b="1" dirty="0">
                <a:solidFill>
                  <a:srgbClr val="FFFF00"/>
                </a:solidFill>
                <a:latin typeface="Garamond" panose="02020404030301010803" pitchFamily="18" charset="0"/>
              </a:rPr>
              <a:t>Christ is the good shepherd.</a:t>
            </a:r>
          </a:p>
          <a:p>
            <a:pPr algn="ctr">
              <a:buFontTx/>
              <a:buNone/>
            </a:pPr>
            <a:endParaRPr lang="en-US" altLang="en-US" sz="2400" b="1" dirty="0"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algn="ctr">
              <a:buFontTx/>
              <a:buNone/>
            </a:pPr>
            <a:r>
              <a:rPr lang="en-US" altLang="en-US" sz="4800" b="1" dirty="0">
                <a:solidFill>
                  <a:srgbClr val="FFFF00"/>
                </a:solidFill>
                <a:latin typeface="Garamond" panose="02020404030301010803" pitchFamily="18" charset="0"/>
              </a:rPr>
              <a:t>We’ve all been as sheep who have gone astray.</a:t>
            </a:r>
          </a:p>
          <a:p>
            <a:pPr algn="ctr">
              <a:buFontTx/>
              <a:buNone/>
            </a:pPr>
            <a:endParaRPr lang="en-US" altLang="en-US" sz="2400" b="1" dirty="0">
              <a:solidFill>
                <a:srgbClr val="FFFF00"/>
              </a:solidFill>
              <a:latin typeface="Garamond" panose="02020404030301010803" pitchFamily="18" charset="0"/>
            </a:endParaRPr>
          </a:p>
          <a:p>
            <a:pPr algn="ctr">
              <a:buFontTx/>
              <a:buNone/>
            </a:pPr>
            <a:r>
              <a:rPr lang="en-US" altLang="en-US" sz="4800" b="1" dirty="0">
                <a:solidFill>
                  <a:srgbClr val="FFFF00"/>
                </a:solidFill>
                <a:latin typeface="Garamond" panose="02020404030301010803" pitchFamily="18" charset="0"/>
              </a:rPr>
              <a:t>Be a part of God’s fold!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225</TotalTime>
  <Words>231</Words>
  <Application>Microsoft Office PowerPoint</Application>
  <PresentationFormat>On-screen Show (4:3)</PresentationFormat>
  <Paragraphs>34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Garamond</vt:lpstr>
      <vt:lpstr>Brush Script Std</vt:lpstr>
      <vt:lpstr>Arial</vt:lpstr>
      <vt:lpstr>Century Gothic</vt:lpstr>
      <vt:lpstr>Mesh</vt:lpstr>
      <vt:lpstr>PowerPoint Presentation</vt:lpstr>
      <vt:lpstr>Parable Of  The Lost Sheep</vt:lpstr>
      <vt:lpstr>We Can Be Lost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Parable Of The Lost Sheep</dc:title>
  <dc:creator>charles</dc:creator>
  <cp:lastModifiedBy>Charles Willis</cp:lastModifiedBy>
  <cp:revision>12</cp:revision>
  <dcterms:created xsi:type="dcterms:W3CDTF">2009-01-12T19:14:06Z</dcterms:created>
  <dcterms:modified xsi:type="dcterms:W3CDTF">2024-07-15T15:24:41Z</dcterms:modified>
</cp:coreProperties>
</file>